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72" r:id="rId1"/>
  </p:sldMasterIdLst>
  <p:notesMasterIdLst>
    <p:notesMasterId r:id="rId25"/>
  </p:notesMasterIdLst>
  <p:sldIdLst>
    <p:sldId id="256" r:id="rId2"/>
    <p:sldId id="270" r:id="rId3"/>
    <p:sldId id="271" r:id="rId4"/>
    <p:sldId id="272" r:id="rId5"/>
    <p:sldId id="274" r:id="rId6"/>
    <p:sldId id="279" r:id="rId7"/>
    <p:sldId id="276" r:id="rId8"/>
    <p:sldId id="280" r:id="rId9"/>
    <p:sldId id="281" r:id="rId10"/>
    <p:sldId id="282" r:id="rId11"/>
    <p:sldId id="283" r:id="rId12"/>
    <p:sldId id="277" r:id="rId13"/>
    <p:sldId id="259" r:id="rId14"/>
    <p:sldId id="275" r:id="rId15"/>
    <p:sldId id="284" r:id="rId16"/>
    <p:sldId id="285" r:id="rId17"/>
    <p:sldId id="286" r:id="rId18"/>
    <p:sldId id="287" r:id="rId19"/>
    <p:sldId id="288" r:id="rId20"/>
    <p:sldId id="289" r:id="rId21"/>
    <p:sldId id="290" r:id="rId22"/>
    <p:sldId id="273" r:id="rId23"/>
    <p:sldId id="26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571"/>
    <a:srgbClr val="FF2600"/>
    <a:srgbClr val="4E8F00"/>
    <a:srgbClr val="FFD5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13"/>
    <p:restoredTop sz="79661"/>
  </p:normalViewPr>
  <p:slideViewPr>
    <p:cSldViewPr snapToGrid="0" snapToObjects="1">
      <p:cViewPr varScale="1">
        <p:scale>
          <a:sx n="73" d="100"/>
          <a:sy n="73" d="100"/>
        </p:scale>
        <p:origin x="117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0C2FB4-A690-9E4A-82D6-113C36F9F565}" type="datetimeFigureOut">
              <a:rPr lang="en-US" smtClean="0"/>
              <a:t>6/6/2018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7B4310-1CA7-1745-95E9-6F5A094C3870}" type="slidenum">
              <a:rPr lang="en-US" smtClean="0"/>
              <a:t>‹#›</a:t>
            </a:fld>
            <a:endParaRPr lang="en-US"/>
          </a:p>
        </p:txBody>
      </p:sp>
    </p:spTree>
    <p:extLst>
      <p:ext uri="{BB962C8B-B14F-4D97-AF65-F5344CB8AC3E}">
        <p14:creationId xmlns:p14="http://schemas.microsoft.com/office/powerpoint/2010/main" val="967535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everyone, thank you for giving me an opportunity to present my research.  My name is Lance Noel and I am a postdoctoral researcher at Aarhus University.  Today I will be presenting on original research about conspicuous diffusion in the realm of electric vehicles.</a:t>
            </a:r>
          </a:p>
        </p:txBody>
      </p:sp>
      <p:sp>
        <p:nvSpPr>
          <p:cNvPr id="4" name="Slide Number Placeholder 3"/>
          <p:cNvSpPr>
            <a:spLocks noGrp="1"/>
          </p:cNvSpPr>
          <p:nvPr>
            <p:ph type="sldNum" sz="quarter" idx="10"/>
          </p:nvPr>
        </p:nvSpPr>
        <p:spPr/>
        <p:txBody>
          <a:bodyPr/>
          <a:lstStyle/>
          <a:p>
            <a:fld id="{A97B4310-1CA7-1745-95E9-6F5A094C3870}" type="slidenum">
              <a:rPr lang="en-US" smtClean="0"/>
              <a:t>0</a:t>
            </a:fld>
            <a:endParaRPr lang="en-US"/>
          </a:p>
        </p:txBody>
      </p:sp>
    </p:spTree>
    <p:extLst>
      <p:ext uri="{BB962C8B-B14F-4D97-AF65-F5344CB8AC3E}">
        <p14:creationId xmlns:p14="http://schemas.microsoft.com/office/powerpoint/2010/main" val="619107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Step 4: Price</a:t>
            </a:r>
            <a:r>
              <a:rPr lang="en-US" baseline="0" dirty="0"/>
              <a:t> has decreased substantially – Original cell phones that cost $3,000 now cost only a few hundred – same with iPhones.  Adoption partially by economics (late majority and laggards are noted by the lack of socioeconomic capacity to experiment on new technologies), and also by conformation to social norms -  not having a cell phone is considered “weird”</a:t>
            </a:r>
          </a:p>
          <a:p>
            <a:endParaRPr lang="en-US" baseline="0" dirty="0"/>
          </a:p>
          <a:p>
            <a:r>
              <a:rPr lang="en-US" baseline="0" dirty="0"/>
              <a:t>Innovation is no longer conspicuous, value is more based on utility  per $ spent</a:t>
            </a:r>
          </a:p>
          <a:p>
            <a:endParaRPr lang="en-US" dirty="0"/>
          </a:p>
        </p:txBody>
      </p:sp>
      <p:sp>
        <p:nvSpPr>
          <p:cNvPr id="4" name="Slide Number Placeholder 3"/>
          <p:cNvSpPr>
            <a:spLocks noGrp="1"/>
          </p:cNvSpPr>
          <p:nvPr>
            <p:ph type="sldNum" sz="quarter" idx="10"/>
          </p:nvPr>
        </p:nvSpPr>
        <p:spPr/>
        <p:txBody>
          <a:bodyPr/>
          <a:lstStyle/>
          <a:p>
            <a:fld id="{A97B4310-1CA7-1745-95E9-6F5A094C3870}" type="slidenum">
              <a:rPr lang="en-US" smtClean="0"/>
              <a:t>9</a:t>
            </a:fld>
            <a:endParaRPr lang="en-US"/>
          </a:p>
        </p:txBody>
      </p:sp>
    </p:spTree>
    <p:extLst>
      <p:ext uri="{BB962C8B-B14F-4D97-AF65-F5344CB8AC3E}">
        <p14:creationId xmlns:p14="http://schemas.microsoft.com/office/powerpoint/2010/main" val="869471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Step 5: Final step, price and conspicuous value and price levels</a:t>
            </a:r>
            <a:r>
              <a:rPr lang="en-US" baseline="0" dirty="0"/>
              <a:t> out, innovation is near full adoption.  Laggards adopt as the new system replaces old technology (cell phones dominate the phone market), becomes cheapest option available </a:t>
            </a:r>
          </a:p>
          <a:p>
            <a:endParaRPr lang="en-US" baseline="0" dirty="0"/>
          </a:p>
          <a:p>
            <a:r>
              <a:rPr lang="en-US" baseline="0" dirty="0"/>
              <a:t>Innovation entirely associated with low-class, loses conspicuous value (no one is impressed by having a cell phone anymore), associated only with utility – Arguably iPhone recommences diffusion process with the new versions of the iPhone every few years – successive generations of conspicuous innovations </a:t>
            </a:r>
          </a:p>
          <a:p>
            <a:endParaRPr lang="en-US" dirty="0"/>
          </a:p>
        </p:txBody>
      </p:sp>
      <p:sp>
        <p:nvSpPr>
          <p:cNvPr id="4" name="Slide Number Placeholder 3"/>
          <p:cNvSpPr>
            <a:spLocks noGrp="1"/>
          </p:cNvSpPr>
          <p:nvPr>
            <p:ph type="sldNum" sz="quarter" idx="10"/>
          </p:nvPr>
        </p:nvSpPr>
        <p:spPr/>
        <p:txBody>
          <a:bodyPr/>
          <a:lstStyle/>
          <a:p>
            <a:fld id="{A97B4310-1CA7-1745-95E9-6F5A094C3870}" type="slidenum">
              <a:rPr lang="en-US" smtClean="0"/>
              <a:t>10</a:t>
            </a:fld>
            <a:endParaRPr lang="en-US"/>
          </a:p>
        </p:txBody>
      </p:sp>
    </p:spTree>
    <p:extLst>
      <p:ext uri="{BB962C8B-B14F-4D97-AF65-F5344CB8AC3E}">
        <p14:creationId xmlns:p14="http://schemas.microsoft.com/office/powerpoint/2010/main" val="4172240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moving onto electric vehicles, I want to acknowledge some flaws and alterations to conspicuous diffusions.</a:t>
            </a:r>
          </a:p>
          <a:p>
            <a:endParaRPr lang="en-US" dirty="0"/>
          </a:p>
          <a:p>
            <a:r>
              <a:rPr lang="en-US" dirty="0"/>
              <a:t>Conspicuous diffusion suffers from three central drawbacks: first, that obviously, not all innovations are conspicuous, such as the car versus home energy efficiency measures (though could explain non-adoption)</a:t>
            </a:r>
          </a:p>
          <a:p>
            <a:endParaRPr lang="en-US" dirty="0"/>
          </a:p>
          <a:p>
            <a:r>
              <a:rPr lang="en-US" dirty="0"/>
              <a:t>Second, the combination of the two theories both overly focus on individuals – thus will be less useful for institutional innovations, especially those that are based on complex standards</a:t>
            </a:r>
          </a:p>
          <a:p>
            <a:r>
              <a:rPr lang="en-US" dirty="0"/>
              <a:t>	But institutions in conspicuous consumptions can be expanded to include non-individual actors in conspicuous diffusion</a:t>
            </a:r>
          </a:p>
          <a:p>
            <a:endParaRPr lang="en-US" dirty="0"/>
          </a:p>
          <a:p>
            <a:r>
              <a:rPr lang="en-US" dirty="0"/>
              <a:t>Finally, conspicuous consumption particularly is overly top-down in class and economics -  the definition of luxury is nebulous and depends on the person -  [EV example].  More variations of conspicuous value leads to better value across lifestyles</a:t>
            </a:r>
          </a:p>
        </p:txBody>
      </p:sp>
      <p:sp>
        <p:nvSpPr>
          <p:cNvPr id="4" name="Slide Number Placeholder 3"/>
          <p:cNvSpPr>
            <a:spLocks noGrp="1"/>
          </p:cNvSpPr>
          <p:nvPr>
            <p:ph type="sldNum" sz="quarter" idx="10"/>
          </p:nvPr>
        </p:nvSpPr>
        <p:spPr/>
        <p:txBody>
          <a:bodyPr/>
          <a:lstStyle/>
          <a:p>
            <a:fld id="{A97B4310-1CA7-1745-95E9-6F5A094C3870}" type="slidenum">
              <a:rPr lang="en-US" smtClean="0"/>
              <a:t>11</a:t>
            </a:fld>
            <a:endParaRPr lang="en-US"/>
          </a:p>
        </p:txBody>
      </p:sp>
    </p:spTree>
    <p:extLst>
      <p:ext uri="{BB962C8B-B14F-4D97-AF65-F5344CB8AC3E}">
        <p14:creationId xmlns:p14="http://schemas.microsoft.com/office/powerpoint/2010/main" val="216248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a:t>To test the theory of conspicuous diffusion, I applied it to EV adoption in the Nordic region, of which I draw from a rich dataset.  My colleagues and I traveled to 17 cities across the five Nordic countries, conducted 227 expert interviews as well as 8 focus groups,  The table shows just a small portion of those interviewed.</a:t>
            </a:r>
          </a:p>
        </p:txBody>
      </p:sp>
      <p:sp>
        <p:nvSpPr>
          <p:cNvPr id="4" name="Slide Number Placeholder 3"/>
          <p:cNvSpPr>
            <a:spLocks noGrp="1"/>
          </p:cNvSpPr>
          <p:nvPr>
            <p:ph type="sldNum" sz="quarter" idx="10"/>
          </p:nvPr>
        </p:nvSpPr>
        <p:spPr/>
        <p:txBody>
          <a:bodyPr/>
          <a:lstStyle/>
          <a:p>
            <a:fld id="{A97B4310-1CA7-1745-95E9-6F5A094C3870}" type="slidenum">
              <a:rPr lang="en-US" smtClean="0"/>
              <a:t>12</a:t>
            </a:fld>
            <a:endParaRPr lang="en-US"/>
          </a:p>
        </p:txBody>
      </p:sp>
    </p:spTree>
    <p:extLst>
      <p:ext uri="{BB962C8B-B14F-4D97-AF65-F5344CB8AC3E}">
        <p14:creationId xmlns:p14="http://schemas.microsoft.com/office/powerpoint/2010/main" val="2910233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example are the early </a:t>
            </a:r>
            <a:r>
              <a:rPr lang="en-US" dirty="0" err="1"/>
              <a:t>Evs</a:t>
            </a:r>
            <a:r>
              <a:rPr lang="en-US" dirty="0"/>
              <a:t> in the Nordics, the Think, the Buddy and Better Place – all are marked by their attempt to cheaply bring EVs to mass market by maximizing utility (small city cars).  But because this failed to be conspicuous, many viewed these as inferior and unattractive</a:t>
            </a:r>
          </a:p>
          <a:p>
            <a:endParaRPr lang="en-US" dirty="0"/>
          </a:p>
          <a:p>
            <a:r>
              <a:rPr lang="en-US" dirty="0"/>
              <a:t>For example, as one respondent suggested that the Think looks like quote a fucking dustbin unquote.  The lack of sex appeal can be seen as a lack of costly signaling – and lack of conspicuous value</a:t>
            </a:r>
          </a:p>
          <a:p>
            <a:endParaRPr lang="en-US" dirty="0"/>
          </a:p>
          <a:p>
            <a:r>
              <a:rPr lang="en-US" dirty="0"/>
              <a:t>As a result, these EVs fail to diffuse, and EVs become associated with inferior technology by consumers</a:t>
            </a:r>
          </a:p>
        </p:txBody>
      </p:sp>
      <p:sp>
        <p:nvSpPr>
          <p:cNvPr id="4" name="Slide Number Placeholder 3"/>
          <p:cNvSpPr>
            <a:spLocks noGrp="1"/>
          </p:cNvSpPr>
          <p:nvPr>
            <p:ph type="sldNum" sz="quarter" idx="10"/>
          </p:nvPr>
        </p:nvSpPr>
        <p:spPr/>
        <p:txBody>
          <a:bodyPr/>
          <a:lstStyle/>
          <a:p>
            <a:fld id="{A97B4310-1CA7-1745-95E9-6F5A094C3870}" type="slidenum">
              <a:rPr lang="en-US" smtClean="0"/>
              <a:t>13</a:t>
            </a:fld>
            <a:endParaRPr lang="en-US"/>
          </a:p>
        </p:txBody>
      </p:sp>
    </p:spTree>
    <p:extLst>
      <p:ext uri="{BB962C8B-B14F-4D97-AF65-F5344CB8AC3E}">
        <p14:creationId xmlns:p14="http://schemas.microsoft.com/office/powerpoint/2010/main" val="30761393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Moving quickly onto the second “round” of EVs -  both the Tesla and the Nissan Leaf fit within the canons of conspicuousness.  Both were more expensive than the average vehicle, not overly focused on  maximizing utility, clearly </a:t>
            </a:r>
            <a:r>
              <a:rPr lang="en-US" dirty="0" err="1"/>
              <a:t>singaled</a:t>
            </a:r>
            <a:r>
              <a:rPr lang="en-US" dirty="0"/>
              <a:t> the car’s status and visibility</a:t>
            </a:r>
          </a:p>
          <a:p>
            <a:endParaRPr lang="en-US" dirty="0"/>
          </a:p>
          <a:p>
            <a:r>
              <a:rPr lang="en-US" dirty="0"/>
              <a:t>The Leaf focuses on pro-environmental signaling – similar to the Toyota Prius</a:t>
            </a:r>
          </a:p>
          <a:p>
            <a:endParaRPr lang="en-US" dirty="0"/>
          </a:p>
          <a:p>
            <a:r>
              <a:rPr lang="en-US" dirty="0"/>
              <a:t>On the other hand, Tesla capture pro-environmental signaling, while also including traditional luxury and mate attraction, etc.</a:t>
            </a:r>
          </a:p>
          <a:p>
            <a:endParaRPr lang="en-US" dirty="0"/>
          </a:p>
          <a:p>
            <a:r>
              <a:rPr lang="en-US" dirty="0"/>
              <a:t>Because Tesla includes more varieties of conspicuousness, conspicuous diffusion would argue that Tesla would have more social value and diffuse more easily</a:t>
            </a:r>
          </a:p>
          <a:p>
            <a:endParaRPr lang="en-US" dirty="0"/>
          </a:p>
          <a:p>
            <a:r>
              <a:rPr lang="en-US" dirty="0"/>
              <a:t>We see this in the expert’s opinion on the importance of Tesla’s (despite selling the same amount of </a:t>
            </a:r>
            <a:r>
              <a:rPr lang="en-US" dirty="0" err="1"/>
              <a:t>Leafs</a:t>
            </a:r>
            <a:r>
              <a:rPr lang="en-US" dirty="0"/>
              <a:t>, get credited with saving the EV)</a:t>
            </a:r>
          </a:p>
        </p:txBody>
      </p:sp>
      <p:sp>
        <p:nvSpPr>
          <p:cNvPr id="4" name="Slide Number Placeholder 3"/>
          <p:cNvSpPr>
            <a:spLocks noGrp="1"/>
          </p:cNvSpPr>
          <p:nvPr>
            <p:ph type="sldNum" sz="quarter" idx="10"/>
          </p:nvPr>
        </p:nvSpPr>
        <p:spPr/>
        <p:txBody>
          <a:bodyPr/>
          <a:lstStyle/>
          <a:p>
            <a:fld id="{A97B4310-1CA7-1745-95E9-6F5A094C3870}" type="slidenum">
              <a:rPr lang="en-US" smtClean="0"/>
              <a:t>14</a:t>
            </a:fld>
            <a:endParaRPr lang="en-US"/>
          </a:p>
        </p:txBody>
      </p:sp>
    </p:spTree>
    <p:extLst>
      <p:ext uri="{BB962C8B-B14F-4D97-AF65-F5344CB8AC3E}">
        <p14:creationId xmlns:p14="http://schemas.microsoft.com/office/powerpoint/2010/main" val="9037813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Though Tesla is twice the cost of the Leaf, they made up nearly exactly the same percentage of the Nordic EV stock.  However, Experts discussed Tesla at twice the rate of the Leaf, and the focus group nearly exclusively discussed Tesla (over 70% of mentions).</a:t>
            </a:r>
            <a:endParaRPr lang="en-US" dirty="0"/>
          </a:p>
        </p:txBody>
      </p:sp>
      <p:sp>
        <p:nvSpPr>
          <p:cNvPr id="4" name="Slide Number Placeholder 3"/>
          <p:cNvSpPr>
            <a:spLocks noGrp="1"/>
          </p:cNvSpPr>
          <p:nvPr>
            <p:ph type="sldNum" sz="quarter" idx="10"/>
          </p:nvPr>
        </p:nvSpPr>
        <p:spPr/>
        <p:txBody>
          <a:bodyPr/>
          <a:lstStyle/>
          <a:p>
            <a:fld id="{A97B4310-1CA7-1745-95E9-6F5A094C3870}" type="slidenum">
              <a:rPr lang="en-US" smtClean="0"/>
              <a:t>15</a:t>
            </a:fld>
            <a:endParaRPr lang="en-US"/>
          </a:p>
        </p:txBody>
      </p:sp>
    </p:spTree>
    <p:extLst>
      <p:ext uri="{BB962C8B-B14F-4D97-AF65-F5344CB8AC3E}">
        <p14:creationId xmlns:p14="http://schemas.microsoft.com/office/powerpoint/2010/main" val="170073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reiterate, Tesla captures a variety of </a:t>
            </a:r>
            <a:r>
              <a:rPr lang="en-US" dirty="0" err="1"/>
              <a:t>conspicuousnses</a:t>
            </a:r>
            <a:r>
              <a:rPr lang="en-US" dirty="0"/>
              <a:t>.  First Tesla’s are S-E-X-Y, as Tesla has underlined with their Model names.  This was clear to the experts too, as R196 credits tesla’s success to the appeal to men’s </a:t>
            </a:r>
            <a:r>
              <a:rPr lang="en-US" dirty="0" err="1"/>
              <a:t>genitilia</a:t>
            </a:r>
            <a:r>
              <a:rPr lang="en-US" dirty="0"/>
              <a:t> – but seriously, this fits exactly within the costly signaling theory of conspicuous consumption</a:t>
            </a:r>
          </a:p>
          <a:p>
            <a:endParaRPr lang="en-US" dirty="0"/>
          </a:p>
          <a:p>
            <a:r>
              <a:rPr lang="en-US" dirty="0"/>
              <a:t>But, also captured other forms, including environmental signaling and more</a:t>
            </a:r>
          </a:p>
        </p:txBody>
      </p:sp>
      <p:sp>
        <p:nvSpPr>
          <p:cNvPr id="4" name="Slide Number Placeholder 3"/>
          <p:cNvSpPr>
            <a:spLocks noGrp="1"/>
          </p:cNvSpPr>
          <p:nvPr>
            <p:ph type="sldNum" sz="quarter" idx="10"/>
          </p:nvPr>
        </p:nvSpPr>
        <p:spPr/>
        <p:txBody>
          <a:bodyPr/>
          <a:lstStyle/>
          <a:p>
            <a:fld id="{A97B4310-1CA7-1745-95E9-6F5A094C3870}" type="slidenum">
              <a:rPr lang="en-US" smtClean="0"/>
              <a:t>16</a:t>
            </a:fld>
            <a:endParaRPr lang="en-US"/>
          </a:p>
        </p:txBody>
      </p:sp>
    </p:spTree>
    <p:extLst>
      <p:ext uri="{BB962C8B-B14F-4D97-AF65-F5344CB8AC3E}">
        <p14:creationId xmlns:p14="http://schemas.microsoft.com/office/powerpoint/2010/main" val="25880602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the other hand, Nissan only focused on pro-environmental signaling, and as compared to Tesla is somewhat of a half-measure, and came off as comparatively worse. </a:t>
            </a:r>
          </a:p>
          <a:p>
            <a:endParaRPr lang="en-US" dirty="0"/>
          </a:p>
          <a:p>
            <a:r>
              <a:rPr lang="en-US" dirty="0"/>
              <a:t>For example, experts with </a:t>
            </a:r>
            <a:r>
              <a:rPr lang="en-US" dirty="0" err="1"/>
              <a:t>Leafs</a:t>
            </a:r>
            <a:r>
              <a:rPr lang="en-US" dirty="0"/>
              <a:t> felt comparative shame, and wished they had the money for a Tesla.  Other experts suggested that the Nissan Leaf failed because there was “nothing prestigious” about it</a:t>
            </a:r>
          </a:p>
          <a:p>
            <a:endParaRPr lang="en-US" dirty="0"/>
          </a:p>
          <a:p>
            <a:r>
              <a:rPr lang="en-US" dirty="0"/>
              <a:t>As a result, recognition among consumers was very low (comparing 8% of mentions to 24% of Nordic EV stock), and uncertainty whether it’s even really a full electric </a:t>
            </a:r>
            <a:r>
              <a:rPr lang="en-US" dirty="0" err="1"/>
              <a:t>vehilce</a:t>
            </a:r>
            <a:endParaRPr lang="en-US" dirty="0"/>
          </a:p>
        </p:txBody>
      </p:sp>
      <p:sp>
        <p:nvSpPr>
          <p:cNvPr id="4" name="Slide Number Placeholder 3"/>
          <p:cNvSpPr>
            <a:spLocks noGrp="1"/>
          </p:cNvSpPr>
          <p:nvPr>
            <p:ph type="sldNum" sz="quarter" idx="10"/>
          </p:nvPr>
        </p:nvSpPr>
        <p:spPr/>
        <p:txBody>
          <a:bodyPr/>
          <a:lstStyle/>
          <a:p>
            <a:fld id="{A97B4310-1CA7-1745-95E9-6F5A094C3870}" type="slidenum">
              <a:rPr lang="en-US" smtClean="0"/>
              <a:t>17</a:t>
            </a:fld>
            <a:endParaRPr lang="en-US"/>
          </a:p>
        </p:txBody>
      </p:sp>
    </p:spTree>
    <p:extLst>
      <p:ext uri="{BB962C8B-B14F-4D97-AF65-F5344CB8AC3E}">
        <p14:creationId xmlns:p14="http://schemas.microsoft.com/office/powerpoint/2010/main" val="31662368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Moving to the next steps, Tesla has arguably created a new social norm on the reputability of owning an EV</a:t>
            </a:r>
          </a:p>
          <a:p>
            <a:endParaRPr lang="en-US" dirty="0"/>
          </a:p>
          <a:p>
            <a:r>
              <a:rPr lang="en-US" dirty="0"/>
              <a:t>In Norway, where EV adoption has reached the next stage, some have noted the gradual loss of conspicuous value of Tesla’s.</a:t>
            </a:r>
          </a:p>
          <a:p>
            <a:endParaRPr lang="en-US" dirty="0"/>
          </a:p>
          <a:p>
            <a:r>
              <a:rPr lang="en-US" dirty="0"/>
              <a:t>But because Tesla has created a new “fad” and increased pecuniary emulation, other OEMs reacted to tesla by introducing their own </a:t>
            </a:r>
            <a:r>
              <a:rPr lang="en-US" dirty="0" err="1"/>
              <a:t>Evs</a:t>
            </a:r>
            <a:r>
              <a:rPr lang="en-US" dirty="0"/>
              <a:t>, as argued by both the experts and consumers in the focus group</a:t>
            </a:r>
          </a:p>
        </p:txBody>
      </p:sp>
      <p:sp>
        <p:nvSpPr>
          <p:cNvPr id="4" name="Slide Number Placeholder 3"/>
          <p:cNvSpPr>
            <a:spLocks noGrp="1"/>
          </p:cNvSpPr>
          <p:nvPr>
            <p:ph type="sldNum" sz="quarter" idx="10"/>
          </p:nvPr>
        </p:nvSpPr>
        <p:spPr/>
        <p:txBody>
          <a:bodyPr/>
          <a:lstStyle/>
          <a:p>
            <a:fld id="{A97B4310-1CA7-1745-95E9-6F5A094C3870}" type="slidenum">
              <a:rPr lang="en-US" smtClean="0"/>
              <a:t>18</a:t>
            </a:fld>
            <a:endParaRPr lang="en-US"/>
          </a:p>
        </p:txBody>
      </p:sp>
    </p:spTree>
    <p:extLst>
      <p:ext uri="{BB962C8B-B14F-4D97-AF65-F5344CB8AC3E}">
        <p14:creationId xmlns:p14="http://schemas.microsoft.com/office/powerpoint/2010/main" val="257820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a:t>To give a bief overview, this work derives from orginal research on electric vehicles, which are deemed as a key technology to the decarbonization of society</a:t>
            </a:r>
          </a:p>
          <a:p>
            <a:endParaRPr lang="da-DK" dirty="0"/>
          </a:p>
          <a:p>
            <a:r>
              <a:rPr lang="da-DK" dirty="0"/>
              <a:t>Unfortunately, electric vehicles have faced a variety of challenges, many of which have been thoroughly researched</a:t>
            </a:r>
          </a:p>
          <a:p>
            <a:endParaRPr lang="da-DK" dirty="0"/>
          </a:p>
          <a:p>
            <a:r>
              <a:rPr lang="da-DK" dirty="0"/>
              <a:t>However, there is litte focus on Evs in diffusion theory, and even less focus on the role of status</a:t>
            </a:r>
          </a:p>
          <a:p>
            <a:endParaRPr lang="da-DK" dirty="0"/>
          </a:p>
          <a:p>
            <a:r>
              <a:rPr lang="da-DK" dirty="0"/>
              <a:t>To address both diffusion and status of electric vehicles, this work introduces new theory: conspicuous diffusion</a:t>
            </a:r>
          </a:p>
          <a:p>
            <a:endParaRPr lang="da-DK" dirty="0"/>
          </a:p>
          <a:p>
            <a:r>
              <a:rPr lang="da-DK" dirty="0"/>
              <a:t>Presnetation will define first define the parents of this theory, conspicuous consumption and diffusion of innovation, then define conspicuous diffusion more fully, then apply it to the diffusion of electric vehicles in the Nordic region</a:t>
            </a:r>
          </a:p>
          <a:p>
            <a:endParaRPr lang="da-DK" dirty="0"/>
          </a:p>
          <a:p>
            <a:r>
              <a:rPr lang="da-DK" dirty="0"/>
              <a:t>Finally, the presentation will conclude with policy iomplications for electric vehicles and academic contributions to diffusion theory</a:t>
            </a:r>
          </a:p>
        </p:txBody>
      </p:sp>
      <p:sp>
        <p:nvSpPr>
          <p:cNvPr id="4" name="Slide Number Placeholder 3"/>
          <p:cNvSpPr>
            <a:spLocks noGrp="1"/>
          </p:cNvSpPr>
          <p:nvPr>
            <p:ph type="sldNum" sz="quarter" idx="10"/>
          </p:nvPr>
        </p:nvSpPr>
        <p:spPr/>
        <p:txBody>
          <a:bodyPr/>
          <a:lstStyle/>
          <a:p>
            <a:fld id="{A97B4310-1CA7-1745-95E9-6F5A094C3870}" type="slidenum">
              <a:rPr lang="en-US" smtClean="0"/>
              <a:t>1</a:t>
            </a:fld>
            <a:endParaRPr lang="en-US"/>
          </a:p>
        </p:txBody>
      </p:sp>
    </p:spTree>
    <p:extLst>
      <p:ext uri="{BB962C8B-B14F-4D97-AF65-F5344CB8AC3E}">
        <p14:creationId xmlns:p14="http://schemas.microsoft.com/office/powerpoint/2010/main" val="21146347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summarize, this graph shows an idealized diffusion of the three stages of Nordic EVs.</a:t>
            </a:r>
          </a:p>
          <a:p>
            <a:endParaRPr lang="en-US" dirty="0"/>
          </a:p>
          <a:p>
            <a:r>
              <a:rPr lang="en-US" dirty="0"/>
              <a:t>First, Think/Buddy/Better Place do not adhere to conspicuous consumption, fail to diffuse</a:t>
            </a:r>
          </a:p>
          <a:p>
            <a:endParaRPr lang="en-US" dirty="0"/>
          </a:p>
          <a:p>
            <a:r>
              <a:rPr lang="en-US" dirty="0"/>
              <a:t>Second, Tesla and Nissan adhere to conspicuous consumption and begin the conspicuous diffusion process – Tesla has an advantage because it captures more conspicuousness</a:t>
            </a:r>
          </a:p>
          <a:p>
            <a:endParaRPr lang="en-US" dirty="0"/>
          </a:p>
          <a:p>
            <a:r>
              <a:rPr lang="en-US" dirty="0"/>
              <a:t>Third, other OEMs strategically respond as EVs become part of the canons of conspicuousness and others </a:t>
            </a:r>
            <a:r>
              <a:rPr lang="en-US" dirty="0" err="1"/>
              <a:t>pecuniarily</a:t>
            </a:r>
            <a:r>
              <a:rPr lang="en-US" dirty="0"/>
              <a:t> emulate</a:t>
            </a:r>
          </a:p>
        </p:txBody>
      </p:sp>
      <p:sp>
        <p:nvSpPr>
          <p:cNvPr id="4" name="Slide Number Placeholder 3"/>
          <p:cNvSpPr>
            <a:spLocks noGrp="1"/>
          </p:cNvSpPr>
          <p:nvPr>
            <p:ph type="sldNum" sz="quarter" idx="10"/>
          </p:nvPr>
        </p:nvSpPr>
        <p:spPr/>
        <p:txBody>
          <a:bodyPr/>
          <a:lstStyle/>
          <a:p>
            <a:fld id="{A97B4310-1CA7-1745-95E9-6F5A094C3870}" type="slidenum">
              <a:rPr lang="en-US" smtClean="0"/>
              <a:t>19</a:t>
            </a:fld>
            <a:endParaRPr lang="en-US"/>
          </a:p>
        </p:txBody>
      </p:sp>
    </p:spTree>
    <p:extLst>
      <p:ext uri="{BB962C8B-B14F-4D97-AF65-F5344CB8AC3E}">
        <p14:creationId xmlns:p14="http://schemas.microsoft.com/office/powerpoint/2010/main" val="13898698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more slides very quickly: First EV policy implications.  If you agree with the conspicuous diffusion theory, then EV policy changes significantly.  First, governments should not be so concerned by the luxury innovations such as Tesla (and arguably the Leaf), and instead view it as a first step towards full adoption.</a:t>
            </a:r>
          </a:p>
          <a:p>
            <a:endParaRPr lang="en-US" dirty="0"/>
          </a:p>
          <a:p>
            <a:r>
              <a:rPr lang="en-US" dirty="0"/>
              <a:t>On the other hand, a more valuable policy may be increasing the visibility of the Tesla/other EVs, such as free parking or free bus lane access – it’s hard to be jealous of EVs if you don’t see them and you don’t know what they are.</a:t>
            </a:r>
          </a:p>
          <a:p>
            <a:endParaRPr lang="en-US" dirty="0"/>
          </a:p>
          <a:p>
            <a:r>
              <a:rPr lang="en-US" dirty="0"/>
              <a:t>For industry, automakers may want to focus less on the “everyman EV” and instead lean into the luxury aspects of the EV, and non-intuitively </a:t>
            </a:r>
            <a:r>
              <a:rPr lang="en-US" i="1" dirty="0"/>
              <a:t>increase</a:t>
            </a:r>
            <a:r>
              <a:rPr lang="en-US" i="0" dirty="0"/>
              <a:t> their price</a:t>
            </a:r>
          </a:p>
          <a:p>
            <a:endParaRPr lang="en-US" i="0" dirty="0"/>
          </a:p>
          <a:p>
            <a:endParaRPr lang="en-US" dirty="0"/>
          </a:p>
        </p:txBody>
      </p:sp>
      <p:sp>
        <p:nvSpPr>
          <p:cNvPr id="4" name="Slide Number Placeholder 3"/>
          <p:cNvSpPr>
            <a:spLocks noGrp="1"/>
          </p:cNvSpPr>
          <p:nvPr>
            <p:ph type="sldNum" sz="quarter" idx="10"/>
          </p:nvPr>
        </p:nvSpPr>
        <p:spPr/>
        <p:txBody>
          <a:bodyPr/>
          <a:lstStyle/>
          <a:p>
            <a:fld id="{A97B4310-1CA7-1745-95E9-6F5A094C3870}" type="slidenum">
              <a:rPr lang="en-US" smtClean="0"/>
              <a:t>20</a:t>
            </a:fld>
            <a:endParaRPr lang="en-US"/>
          </a:p>
        </p:txBody>
      </p:sp>
    </p:spTree>
    <p:extLst>
      <p:ext uri="{BB962C8B-B14F-4D97-AF65-F5344CB8AC3E}">
        <p14:creationId xmlns:p14="http://schemas.microsoft.com/office/powerpoint/2010/main" val="22090379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Finally, conspicuous diffusion offers several academic contributions.  First, it gives a more tangible theory of conspicuous consumption.  Secondly, it offers a more complete and novel explanation of the role of status and socioeconomics in diffusion theory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Future diffusion research should consider including conspicuous characteristics when forecasting adoption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Future research should also investigate the role of institutions to bring the focus of the theory beyond only individuals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conclusion, we show that diffusion of innovation is more than cost or discourse, but rather status, luxury </a:t>
            </a:r>
            <a:r>
              <a:rPr lang="en-US" sz="1200" kern="1200">
                <a:solidFill>
                  <a:schemeClr val="tx1"/>
                </a:solidFill>
                <a:effectLst/>
                <a:latin typeface="+mn-lt"/>
                <a:ea typeface="+mn-ea"/>
                <a:cs typeface="+mn-cs"/>
              </a:rPr>
              <a:t>and sexiness</a:t>
            </a:r>
            <a:endParaRPr lang="da-DK" dirty="0"/>
          </a:p>
        </p:txBody>
      </p:sp>
      <p:sp>
        <p:nvSpPr>
          <p:cNvPr id="4" name="Slide Number Placeholder 3"/>
          <p:cNvSpPr>
            <a:spLocks noGrp="1"/>
          </p:cNvSpPr>
          <p:nvPr>
            <p:ph type="sldNum" sz="quarter" idx="10"/>
          </p:nvPr>
        </p:nvSpPr>
        <p:spPr/>
        <p:txBody>
          <a:bodyPr/>
          <a:lstStyle/>
          <a:p>
            <a:fld id="{A97B4310-1CA7-1745-95E9-6F5A094C3870}" type="slidenum">
              <a:rPr lang="en-US" smtClean="0"/>
              <a:t>21</a:t>
            </a:fld>
            <a:endParaRPr lang="en-US"/>
          </a:p>
        </p:txBody>
      </p:sp>
    </p:spTree>
    <p:extLst>
      <p:ext uri="{BB962C8B-B14F-4D97-AF65-F5344CB8AC3E}">
        <p14:creationId xmlns:p14="http://schemas.microsoft.com/office/powerpoint/2010/main" val="21461814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a:t>If </a:t>
            </a:r>
            <a:r>
              <a:rPr lang="da-DK" dirty="0" err="1"/>
              <a:t>they</a:t>
            </a:r>
            <a:r>
              <a:rPr lang="da-DK" dirty="0"/>
              <a:t> </a:t>
            </a:r>
            <a:r>
              <a:rPr lang="da-DK" dirty="0" err="1"/>
              <a:t>want</a:t>
            </a:r>
            <a:r>
              <a:rPr lang="da-DK" dirty="0"/>
              <a:t> to know more</a:t>
            </a:r>
            <a:r>
              <a:rPr lang="da-DK" baseline="0" dirty="0"/>
              <a:t> </a:t>
            </a:r>
            <a:r>
              <a:rPr lang="da-DK" baseline="0" dirty="0" err="1"/>
              <a:t>about</a:t>
            </a:r>
            <a:r>
              <a:rPr lang="da-DK" baseline="0" dirty="0"/>
              <a:t> the </a:t>
            </a:r>
            <a:r>
              <a:rPr lang="da-DK" baseline="0" dirty="0" err="1"/>
              <a:t>results</a:t>
            </a:r>
            <a:r>
              <a:rPr lang="da-DK" baseline="0" dirty="0"/>
              <a:t> of research, </a:t>
            </a:r>
            <a:r>
              <a:rPr lang="da-DK" baseline="0" dirty="0" err="1"/>
              <a:t>papers</a:t>
            </a:r>
            <a:r>
              <a:rPr lang="da-DK" baseline="0" dirty="0"/>
              <a:t>, </a:t>
            </a:r>
            <a:r>
              <a:rPr lang="da-DK" baseline="0" dirty="0" err="1"/>
              <a:t>contact</a:t>
            </a:r>
            <a:r>
              <a:rPr lang="da-DK" baseline="0" dirty="0"/>
              <a:t> for </a:t>
            </a:r>
            <a:r>
              <a:rPr lang="da-DK" baseline="0" dirty="0" err="1"/>
              <a:t>collaboration</a:t>
            </a:r>
            <a:r>
              <a:rPr lang="da-DK" baseline="0" dirty="0"/>
              <a:t>, etc.</a:t>
            </a:r>
            <a:endParaRPr lang="da-DK" dirty="0"/>
          </a:p>
        </p:txBody>
      </p:sp>
      <p:sp>
        <p:nvSpPr>
          <p:cNvPr id="4" name="Slide Number Placeholder 3"/>
          <p:cNvSpPr>
            <a:spLocks noGrp="1"/>
          </p:cNvSpPr>
          <p:nvPr>
            <p:ph type="sldNum" sz="quarter" idx="10"/>
          </p:nvPr>
        </p:nvSpPr>
        <p:spPr/>
        <p:txBody>
          <a:bodyPr/>
          <a:lstStyle/>
          <a:p>
            <a:fld id="{A97B4310-1CA7-1745-95E9-6F5A094C3870}" type="slidenum">
              <a:rPr lang="en-US" smtClean="0"/>
              <a:t>22</a:t>
            </a:fld>
            <a:endParaRPr lang="en-US"/>
          </a:p>
        </p:txBody>
      </p:sp>
    </p:spTree>
    <p:extLst>
      <p:ext uri="{BB962C8B-B14F-4D97-AF65-F5344CB8AC3E}">
        <p14:creationId xmlns:p14="http://schemas.microsoft.com/office/powerpoint/2010/main" val="3081041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Vehicles have historically always been associated with status (first cars seen as an “urban luxury”) and are characterized as among the most visible consumer products -  status will thus be necessary to understand diffusion related to any vehicle technology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To do so, I rely on Veblen’s theory of the leisure class, or conspicuous consumption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the crux of conspicuous consumption is the idea that those with excess wealth show off their richness by conspicuously wasting resources in front of others, garnering respect and status from society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Conspicuous displays can take a variety forms, including conspicuous subservience (wives displaying their servitude to their husbands and avoiding useful labor), conspicuous leisure (displaying the lack of need to work), conspicuous consumption (wasting excess wealth on products and goods), and conspicuous devotion (participating in religious rituals, displaying lack of need to work and excess wealth), among others</a:t>
            </a:r>
            <a:endParaRPr lang="da-DK" dirty="0"/>
          </a:p>
        </p:txBody>
      </p:sp>
      <p:sp>
        <p:nvSpPr>
          <p:cNvPr id="4" name="Slide Number Placeholder 3"/>
          <p:cNvSpPr>
            <a:spLocks noGrp="1"/>
          </p:cNvSpPr>
          <p:nvPr>
            <p:ph type="sldNum" sz="quarter" idx="10"/>
          </p:nvPr>
        </p:nvSpPr>
        <p:spPr/>
        <p:txBody>
          <a:bodyPr/>
          <a:lstStyle/>
          <a:p>
            <a:fld id="{A97B4310-1CA7-1745-95E9-6F5A094C3870}" type="slidenum">
              <a:rPr lang="en-US" smtClean="0"/>
              <a:t>2</a:t>
            </a:fld>
            <a:endParaRPr lang="en-US"/>
          </a:p>
        </p:txBody>
      </p:sp>
    </p:spTree>
    <p:extLst>
      <p:ext uri="{BB962C8B-B14F-4D97-AF65-F5344CB8AC3E}">
        <p14:creationId xmlns:p14="http://schemas.microsoft.com/office/powerpoint/2010/main" val="3685060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Secondly, I combine conspicuous consumption with diffusion of innovation in order to explain the diffusion of electric vehicles across a society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Roger’s diffusion of innovation has several sets of fives.  First, there are five characteristics of an innovation: (read on slide).  Secondly, there are five adopter categories, seen in the figure on the right.  Finally, there are five steps to an individual’s consumers decision to adopt or not.</a:t>
            </a:r>
            <a:endParaRPr lang="da-DK" dirty="0"/>
          </a:p>
        </p:txBody>
      </p:sp>
      <p:sp>
        <p:nvSpPr>
          <p:cNvPr id="4" name="Slide Number Placeholder 3"/>
          <p:cNvSpPr>
            <a:spLocks noGrp="1"/>
          </p:cNvSpPr>
          <p:nvPr>
            <p:ph type="sldNum" sz="quarter" idx="10"/>
          </p:nvPr>
        </p:nvSpPr>
        <p:spPr/>
        <p:txBody>
          <a:bodyPr/>
          <a:lstStyle/>
          <a:p>
            <a:fld id="{A97B4310-1CA7-1745-95E9-6F5A094C3870}" type="slidenum">
              <a:rPr lang="en-US" smtClean="0"/>
              <a:t>3</a:t>
            </a:fld>
            <a:endParaRPr lang="en-US"/>
          </a:p>
        </p:txBody>
      </p:sp>
    </p:spTree>
    <p:extLst>
      <p:ext uri="{BB962C8B-B14F-4D97-AF65-F5344CB8AC3E}">
        <p14:creationId xmlns:p14="http://schemas.microsoft.com/office/powerpoint/2010/main" val="1454127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Both conspicuous consumption and diffusion of innovation have various faults and research gaps, which you can read in this table.  For example, conspicuous consumption has been criticized for lacking a comprehensive or testable model, and diffusion of innovation lacks an understanding of motivations behind adoptions.  Many of these (though not all) can complement each other – diffusion gives conspicuous consumption a tangible and testable model, and conversely inclusion of status can help explain adopter motivation.  Rogers even explicitly called for better understanding of status in the latest edition of Diffusion of Innovation.</a:t>
            </a:r>
            <a:endParaRPr lang="da-DK" dirty="0"/>
          </a:p>
        </p:txBody>
      </p:sp>
      <p:sp>
        <p:nvSpPr>
          <p:cNvPr id="4" name="Slide Number Placeholder 3"/>
          <p:cNvSpPr>
            <a:spLocks noGrp="1"/>
          </p:cNvSpPr>
          <p:nvPr>
            <p:ph type="sldNum" sz="quarter" idx="10"/>
          </p:nvPr>
        </p:nvSpPr>
        <p:spPr/>
        <p:txBody>
          <a:bodyPr/>
          <a:lstStyle/>
          <a:p>
            <a:fld id="{A97B4310-1CA7-1745-95E9-6F5A094C3870}" type="slidenum">
              <a:rPr lang="en-US" smtClean="0"/>
              <a:t>4</a:t>
            </a:fld>
            <a:endParaRPr lang="en-US"/>
          </a:p>
        </p:txBody>
      </p:sp>
    </p:spTree>
    <p:extLst>
      <p:ext uri="{BB962C8B-B14F-4D97-AF65-F5344CB8AC3E}">
        <p14:creationId xmlns:p14="http://schemas.microsoft.com/office/powerpoint/2010/main" val="1219443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introduce conspicuous diffusion, I’ll give a short overview</a:t>
            </a:r>
            <a:r>
              <a:rPr lang="en-US" baseline="0" dirty="0"/>
              <a:t> of idealized conspicuous diffusion process, based on adopter categories, with blue (adopter category), orange (total adoption) and introducing yellow line (innovation’s conspicuous value)</a:t>
            </a:r>
            <a:endParaRPr lang="en-US" dirty="0"/>
          </a:p>
        </p:txBody>
      </p:sp>
      <p:sp>
        <p:nvSpPr>
          <p:cNvPr id="4" name="Slide Number Placeholder 3"/>
          <p:cNvSpPr>
            <a:spLocks noGrp="1"/>
          </p:cNvSpPr>
          <p:nvPr>
            <p:ph type="sldNum" sz="quarter" idx="10"/>
          </p:nvPr>
        </p:nvSpPr>
        <p:spPr/>
        <p:txBody>
          <a:bodyPr/>
          <a:lstStyle/>
          <a:p>
            <a:fld id="{A97B4310-1CA7-1745-95E9-6F5A094C3870}" type="slidenum">
              <a:rPr lang="en-US" smtClean="0"/>
              <a:t>5</a:t>
            </a:fld>
            <a:endParaRPr lang="en-US"/>
          </a:p>
        </p:txBody>
      </p:sp>
    </p:spTree>
    <p:extLst>
      <p:ext uri="{BB962C8B-B14F-4D97-AF65-F5344CB8AC3E}">
        <p14:creationId xmlns:p14="http://schemas.microsoft.com/office/powerpoint/2010/main" val="4272338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Step 1: Innovation must conform</a:t>
            </a:r>
            <a:r>
              <a:rPr lang="en-US" baseline="0" dirty="0"/>
              <a:t> to canons of conspicuous waste, innovators have money to invidiously distinguish themselves, possibly related to mate attraction</a:t>
            </a:r>
          </a:p>
          <a:p>
            <a:endParaRPr lang="en-US" baseline="0" dirty="0"/>
          </a:p>
          <a:p>
            <a:r>
              <a:rPr lang="en-US" baseline="0" dirty="0"/>
              <a:t>Innovation is at high price, limited utility per $ spent (for cell phone, it was originally incredibly burdensome, expensive but conspicuous, male dominated, or the iPhone – very expensive luxury item)</a:t>
            </a:r>
          </a:p>
          <a:p>
            <a:endParaRPr lang="en-US" dirty="0"/>
          </a:p>
        </p:txBody>
      </p:sp>
      <p:sp>
        <p:nvSpPr>
          <p:cNvPr id="4" name="Slide Number Placeholder 3"/>
          <p:cNvSpPr>
            <a:spLocks noGrp="1"/>
          </p:cNvSpPr>
          <p:nvPr>
            <p:ph type="sldNum" sz="quarter" idx="10"/>
          </p:nvPr>
        </p:nvSpPr>
        <p:spPr/>
        <p:txBody>
          <a:bodyPr/>
          <a:lstStyle/>
          <a:p>
            <a:fld id="{A97B4310-1CA7-1745-95E9-6F5A094C3870}" type="slidenum">
              <a:rPr lang="en-US" smtClean="0"/>
              <a:t>6</a:t>
            </a:fld>
            <a:endParaRPr lang="en-US"/>
          </a:p>
        </p:txBody>
      </p:sp>
    </p:spTree>
    <p:extLst>
      <p:ext uri="{BB962C8B-B14F-4D97-AF65-F5344CB8AC3E}">
        <p14:creationId xmlns:p14="http://schemas.microsoft.com/office/powerpoint/2010/main" val="639211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Step 2:  Innovation</a:t>
            </a:r>
            <a:r>
              <a:rPr lang="en-US" baseline="0" dirty="0"/>
              <a:t> becomes associated with high status, opinion leaders (who are concerned more about their status) </a:t>
            </a:r>
            <a:r>
              <a:rPr lang="en-US" baseline="0" dirty="0" err="1"/>
              <a:t>pecuniarily</a:t>
            </a:r>
            <a:r>
              <a:rPr lang="en-US" baseline="0" dirty="0"/>
              <a:t> emulate the innovators, also to distinguish themselves from rest of society.  Rogers calls this “role models…hand out their stamp of approval” on the innovation, validating the innovation as part of the canons of conspicuousness</a:t>
            </a:r>
          </a:p>
          <a:p>
            <a:endParaRPr lang="en-US" baseline="0" dirty="0"/>
          </a:p>
          <a:p>
            <a:r>
              <a:rPr lang="en-US" baseline="0" dirty="0"/>
              <a:t>Innovation slightly loses conspicuous value, but also slightly decreases in price (original cell phone used beyond business, used in public (Rogers says cell phones used loudly in public to show off) </a:t>
            </a:r>
          </a:p>
          <a:p>
            <a:endParaRPr lang="en-US" dirty="0"/>
          </a:p>
        </p:txBody>
      </p:sp>
      <p:sp>
        <p:nvSpPr>
          <p:cNvPr id="4" name="Slide Number Placeholder 3"/>
          <p:cNvSpPr>
            <a:spLocks noGrp="1"/>
          </p:cNvSpPr>
          <p:nvPr>
            <p:ph type="sldNum" sz="quarter" idx="10"/>
          </p:nvPr>
        </p:nvSpPr>
        <p:spPr/>
        <p:txBody>
          <a:bodyPr/>
          <a:lstStyle/>
          <a:p>
            <a:fld id="{A97B4310-1CA7-1745-95E9-6F5A094C3870}" type="slidenum">
              <a:rPr lang="en-US" smtClean="0"/>
              <a:t>7</a:t>
            </a:fld>
            <a:endParaRPr lang="en-US"/>
          </a:p>
        </p:txBody>
      </p:sp>
    </p:spTree>
    <p:extLst>
      <p:ext uri="{BB962C8B-B14F-4D97-AF65-F5344CB8AC3E}">
        <p14:creationId xmlns:p14="http://schemas.microsoft.com/office/powerpoint/2010/main" val="4092330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Step 3: Adoption rate sky</a:t>
            </a:r>
            <a:r>
              <a:rPr lang="en-US" baseline="0" dirty="0"/>
              <a:t> rockets as innovation enters early majority, driven primarily by pecuniary emulation and conformation to canons of conspicuousness</a:t>
            </a:r>
          </a:p>
          <a:p>
            <a:endParaRPr lang="en-US" baseline="0" dirty="0"/>
          </a:p>
          <a:p>
            <a:r>
              <a:rPr lang="en-US" baseline="0" dirty="0"/>
              <a:t>Innovation becomes more common among the public, thus begins to lose its conspicuous value, but also price decreases due to mass production (iPhone becomes norm, adoption increases as consumers feel “left out” if they don’t have one, but also becoming less of a luxury</a:t>
            </a:r>
          </a:p>
          <a:p>
            <a:endParaRPr lang="en-US" dirty="0"/>
          </a:p>
        </p:txBody>
      </p:sp>
      <p:sp>
        <p:nvSpPr>
          <p:cNvPr id="4" name="Slide Number Placeholder 3"/>
          <p:cNvSpPr>
            <a:spLocks noGrp="1"/>
          </p:cNvSpPr>
          <p:nvPr>
            <p:ph type="sldNum" sz="quarter" idx="10"/>
          </p:nvPr>
        </p:nvSpPr>
        <p:spPr/>
        <p:txBody>
          <a:bodyPr/>
          <a:lstStyle/>
          <a:p>
            <a:fld id="{A97B4310-1CA7-1745-95E9-6F5A094C3870}" type="slidenum">
              <a:rPr lang="en-US" smtClean="0"/>
              <a:t>8</a:t>
            </a:fld>
            <a:endParaRPr lang="en-US"/>
          </a:p>
        </p:txBody>
      </p:sp>
    </p:spTree>
    <p:extLst>
      <p:ext uri="{BB962C8B-B14F-4D97-AF65-F5344CB8AC3E}">
        <p14:creationId xmlns:p14="http://schemas.microsoft.com/office/powerpoint/2010/main" val="1786623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GB"/>
              <a:t>01/02/18</a:t>
            </a:r>
            <a:endParaRPr lang="en-US"/>
          </a:p>
        </p:txBody>
      </p:sp>
      <p:sp>
        <p:nvSpPr>
          <p:cNvPr id="5" name="Footer Placeholder 4"/>
          <p:cNvSpPr>
            <a:spLocks noGrp="1"/>
          </p:cNvSpPr>
          <p:nvPr>
            <p:ph type="ftr" sz="quarter" idx="11"/>
          </p:nvPr>
        </p:nvSpPr>
        <p:spPr/>
        <p:txBody>
          <a:bodyPr/>
          <a:lstStyle/>
          <a:p>
            <a:r>
              <a:rPr lang="en-US"/>
              <a:t>Nordic Electric Vehicle Summit 2018</a:t>
            </a:r>
          </a:p>
        </p:txBody>
      </p:sp>
      <p:sp>
        <p:nvSpPr>
          <p:cNvPr id="6" name="Slide Number Placeholder 5"/>
          <p:cNvSpPr>
            <a:spLocks noGrp="1"/>
          </p:cNvSpPr>
          <p:nvPr>
            <p:ph type="sldNum" sz="quarter" idx="12"/>
          </p:nvPr>
        </p:nvSpPr>
        <p:spPr/>
        <p:txBody>
          <a:bodyPr/>
          <a:lstStyle/>
          <a:p>
            <a:fld id="{5DA4E2E4-525C-E842-959D-D0D10CF21EC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GB"/>
              <a:t>01/02/18</a:t>
            </a:r>
            <a:endParaRPr lang="en-US"/>
          </a:p>
        </p:txBody>
      </p:sp>
      <p:sp>
        <p:nvSpPr>
          <p:cNvPr id="5" name="Footer Placeholder 4"/>
          <p:cNvSpPr>
            <a:spLocks noGrp="1"/>
          </p:cNvSpPr>
          <p:nvPr>
            <p:ph type="ftr" sz="quarter" idx="11"/>
          </p:nvPr>
        </p:nvSpPr>
        <p:spPr/>
        <p:txBody>
          <a:bodyPr/>
          <a:lstStyle/>
          <a:p>
            <a:r>
              <a:rPr lang="en-US"/>
              <a:t>Nordic Electric Vehicle Summit 2018</a:t>
            </a:r>
          </a:p>
        </p:txBody>
      </p:sp>
      <p:sp>
        <p:nvSpPr>
          <p:cNvPr id="6" name="Slide Number Placeholder 5"/>
          <p:cNvSpPr>
            <a:spLocks noGrp="1"/>
          </p:cNvSpPr>
          <p:nvPr>
            <p:ph type="sldNum" sz="quarter" idx="12"/>
          </p:nvPr>
        </p:nvSpPr>
        <p:spPr/>
        <p:txBody>
          <a:bodyPr/>
          <a:lstStyle/>
          <a:p>
            <a:fld id="{5DA4E2E4-525C-E842-959D-D0D10CF21E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GB"/>
              <a:t>01/02/18</a:t>
            </a:r>
            <a:endParaRPr lang="en-US"/>
          </a:p>
        </p:txBody>
      </p:sp>
      <p:sp>
        <p:nvSpPr>
          <p:cNvPr id="5" name="Footer Placeholder 4"/>
          <p:cNvSpPr>
            <a:spLocks noGrp="1"/>
          </p:cNvSpPr>
          <p:nvPr>
            <p:ph type="ftr" sz="quarter" idx="11"/>
          </p:nvPr>
        </p:nvSpPr>
        <p:spPr/>
        <p:txBody>
          <a:bodyPr/>
          <a:lstStyle/>
          <a:p>
            <a:r>
              <a:rPr lang="en-US"/>
              <a:t>Nordic Electric Vehicle Summit 2018</a:t>
            </a:r>
          </a:p>
        </p:txBody>
      </p:sp>
      <p:sp>
        <p:nvSpPr>
          <p:cNvPr id="6" name="Slide Number Placeholder 5"/>
          <p:cNvSpPr>
            <a:spLocks noGrp="1"/>
          </p:cNvSpPr>
          <p:nvPr>
            <p:ph type="sldNum" sz="quarter" idx="12"/>
          </p:nvPr>
        </p:nvSpPr>
        <p:spPr/>
        <p:txBody>
          <a:bodyPr/>
          <a:lstStyle/>
          <a:p>
            <a:fld id="{5DA4E2E4-525C-E842-959D-D0D10CF21E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GB"/>
              <a:t>01/02/18</a:t>
            </a:r>
            <a:endParaRPr lang="en-US"/>
          </a:p>
        </p:txBody>
      </p:sp>
      <p:sp>
        <p:nvSpPr>
          <p:cNvPr id="5" name="Footer Placeholder 4"/>
          <p:cNvSpPr>
            <a:spLocks noGrp="1"/>
          </p:cNvSpPr>
          <p:nvPr>
            <p:ph type="ftr" sz="quarter" idx="11"/>
          </p:nvPr>
        </p:nvSpPr>
        <p:spPr/>
        <p:txBody>
          <a:bodyPr/>
          <a:lstStyle/>
          <a:p>
            <a:r>
              <a:rPr lang="en-US"/>
              <a:t>Nordic Electric Vehicle Summit 2018</a:t>
            </a:r>
          </a:p>
        </p:txBody>
      </p:sp>
      <p:sp>
        <p:nvSpPr>
          <p:cNvPr id="6" name="Slide Number Placeholder 5"/>
          <p:cNvSpPr>
            <a:spLocks noGrp="1"/>
          </p:cNvSpPr>
          <p:nvPr>
            <p:ph type="sldNum" sz="quarter" idx="12"/>
          </p:nvPr>
        </p:nvSpPr>
        <p:spPr/>
        <p:txBody>
          <a:bodyPr/>
          <a:lstStyle/>
          <a:p>
            <a:fld id="{5DA4E2E4-525C-E842-959D-D0D10CF21E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GB"/>
              <a:t>01/02/18</a:t>
            </a:r>
            <a:endParaRPr lang="en-US"/>
          </a:p>
        </p:txBody>
      </p:sp>
      <p:sp>
        <p:nvSpPr>
          <p:cNvPr id="5" name="Footer Placeholder 4"/>
          <p:cNvSpPr>
            <a:spLocks noGrp="1"/>
          </p:cNvSpPr>
          <p:nvPr>
            <p:ph type="ftr" sz="quarter" idx="11"/>
          </p:nvPr>
        </p:nvSpPr>
        <p:spPr/>
        <p:txBody>
          <a:bodyPr/>
          <a:lstStyle/>
          <a:p>
            <a:r>
              <a:rPr lang="en-US"/>
              <a:t>Nordic Electric Vehicle Summit 2018</a:t>
            </a:r>
          </a:p>
        </p:txBody>
      </p:sp>
      <p:sp>
        <p:nvSpPr>
          <p:cNvPr id="6" name="Slide Number Placeholder 5"/>
          <p:cNvSpPr>
            <a:spLocks noGrp="1"/>
          </p:cNvSpPr>
          <p:nvPr>
            <p:ph type="sldNum" sz="quarter" idx="12"/>
          </p:nvPr>
        </p:nvSpPr>
        <p:spPr/>
        <p:txBody>
          <a:bodyPr/>
          <a:lstStyle/>
          <a:p>
            <a:fld id="{5DA4E2E4-525C-E842-959D-D0D10CF21EC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GB"/>
              <a:t>01/02/18</a:t>
            </a:r>
            <a:endParaRPr lang="en-US"/>
          </a:p>
        </p:txBody>
      </p:sp>
      <p:sp>
        <p:nvSpPr>
          <p:cNvPr id="6" name="Footer Placeholder 5"/>
          <p:cNvSpPr>
            <a:spLocks noGrp="1"/>
          </p:cNvSpPr>
          <p:nvPr>
            <p:ph type="ftr" sz="quarter" idx="11"/>
          </p:nvPr>
        </p:nvSpPr>
        <p:spPr/>
        <p:txBody>
          <a:bodyPr/>
          <a:lstStyle/>
          <a:p>
            <a:r>
              <a:rPr lang="en-US"/>
              <a:t>Nordic Electric Vehicle Summit 2018</a:t>
            </a:r>
          </a:p>
        </p:txBody>
      </p:sp>
      <p:sp>
        <p:nvSpPr>
          <p:cNvPr id="7" name="Slide Number Placeholder 6"/>
          <p:cNvSpPr>
            <a:spLocks noGrp="1"/>
          </p:cNvSpPr>
          <p:nvPr>
            <p:ph type="sldNum" sz="quarter" idx="12"/>
          </p:nvPr>
        </p:nvSpPr>
        <p:spPr/>
        <p:txBody>
          <a:bodyPr/>
          <a:lstStyle/>
          <a:p>
            <a:fld id="{5DA4E2E4-525C-E842-959D-D0D10CF21E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GB"/>
              <a:t>01/02/18</a:t>
            </a:r>
            <a:endParaRPr lang="en-US"/>
          </a:p>
        </p:txBody>
      </p:sp>
      <p:sp>
        <p:nvSpPr>
          <p:cNvPr id="8" name="Footer Placeholder 7"/>
          <p:cNvSpPr>
            <a:spLocks noGrp="1"/>
          </p:cNvSpPr>
          <p:nvPr>
            <p:ph type="ftr" sz="quarter" idx="11"/>
          </p:nvPr>
        </p:nvSpPr>
        <p:spPr/>
        <p:txBody>
          <a:bodyPr/>
          <a:lstStyle/>
          <a:p>
            <a:r>
              <a:rPr lang="en-US"/>
              <a:t>Nordic Electric Vehicle Summit 2018</a:t>
            </a:r>
          </a:p>
        </p:txBody>
      </p:sp>
      <p:sp>
        <p:nvSpPr>
          <p:cNvPr id="9" name="Slide Number Placeholder 8"/>
          <p:cNvSpPr>
            <a:spLocks noGrp="1"/>
          </p:cNvSpPr>
          <p:nvPr>
            <p:ph type="sldNum" sz="quarter" idx="12"/>
          </p:nvPr>
        </p:nvSpPr>
        <p:spPr/>
        <p:txBody>
          <a:bodyPr/>
          <a:lstStyle/>
          <a:p>
            <a:fld id="{5DA4E2E4-525C-E842-959D-D0D10CF21E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GB"/>
              <a:t>01/02/18</a:t>
            </a:r>
            <a:endParaRPr lang="en-US"/>
          </a:p>
        </p:txBody>
      </p:sp>
      <p:sp>
        <p:nvSpPr>
          <p:cNvPr id="4" name="Footer Placeholder 3"/>
          <p:cNvSpPr>
            <a:spLocks noGrp="1"/>
          </p:cNvSpPr>
          <p:nvPr>
            <p:ph type="ftr" sz="quarter" idx="11"/>
          </p:nvPr>
        </p:nvSpPr>
        <p:spPr/>
        <p:txBody>
          <a:bodyPr/>
          <a:lstStyle/>
          <a:p>
            <a:r>
              <a:rPr lang="en-US"/>
              <a:t>Nordic Electric Vehicle Summit 2018</a:t>
            </a:r>
          </a:p>
        </p:txBody>
      </p:sp>
      <p:sp>
        <p:nvSpPr>
          <p:cNvPr id="5" name="Slide Number Placeholder 4"/>
          <p:cNvSpPr>
            <a:spLocks noGrp="1"/>
          </p:cNvSpPr>
          <p:nvPr>
            <p:ph type="sldNum" sz="quarter" idx="12"/>
          </p:nvPr>
        </p:nvSpPr>
        <p:spPr/>
        <p:txBody>
          <a:bodyPr/>
          <a:lstStyle/>
          <a:p>
            <a:fld id="{5DA4E2E4-525C-E842-959D-D0D10CF21E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GB"/>
              <a:t>01/02/18</a:t>
            </a:r>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Nordic Electric Vehicle Summit 2018</a:t>
            </a:r>
          </a:p>
        </p:txBody>
      </p:sp>
      <p:sp>
        <p:nvSpPr>
          <p:cNvPr id="9" name="Slide Number Placeholder 8"/>
          <p:cNvSpPr>
            <a:spLocks noGrp="1"/>
          </p:cNvSpPr>
          <p:nvPr>
            <p:ph type="sldNum" sz="quarter" idx="12"/>
          </p:nvPr>
        </p:nvSpPr>
        <p:spPr/>
        <p:txBody>
          <a:bodyPr/>
          <a:lstStyle/>
          <a:p>
            <a:fld id="{5DA4E2E4-525C-E842-959D-D0D10CF21E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en-GB"/>
              <a:t>01/02/18</a:t>
            </a:r>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Nordic Electric Vehicle Summit 2018</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DA4E2E4-525C-E842-959D-D0D10CF21E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01/02/18</a:t>
            </a:r>
            <a:endParaRPr lang="en-US"/>
          </a:p>
        </p:txBody>
      </p:sp>
      <p:sp>
        <p:nvSpPr>
          <p:cNvPr id="6" name="Footer Placeholder 5"/>
          <p:cNvSpPr>
            <a:spLocks noGrp="1"/>
          </p:cNvSpPr>
          <p:nvPr>
            <p:ph type="ftr" sz="quarter" idx="11"/>
          </p:nvPr>
        </p:nvSpPr>
        <p:spPr/>
        <p:txBody>
          <a:bodyPr/>
          <a:lstStyle/>
          <a:p>
            <a:r>
              <a:rPr lang="en-US"/>
              <a:t>Nordic Electric Vehicle Summit 2018</a:t>
            </a:r>
          </a:p>
        </p:txBody>
      </p:sp>
      <p:sp>
        <p:nvSpPr>
          <p:cNvPr id="7" name="Slide Number Placeholder 6"/>
          <p:cNvSpPr>
            <a:spLocks noGrp="1"/>
          </p:cNvSpPr>
          <p:nvPr>
            <p:ph type="sldNum" sz="quarter" idx="12"/>
          </p:nvPr>
        </p:nvSpPr>
        <p:spPr/>
        <p:txBody>
          <a:bodyPr/>
          <a:lstStyle/>
          <a:p>
            <a:fld id="{5DA4E2E4-525C-E842-959D-D0D10CF21EC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en-GB"/>
              <a:t>01/02/18</a:t>
            </a:r>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Nordic Electric Vehicle Summit 2018</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DA4E2E4-525C-E842-959D-D0D10CF21EC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4569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lnoel@btech.au.dk" TargetMode="External"/><Relationship Id="rId7"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hyperlink" Target="https://twitter.com/LanceV2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1501309"/>
            <a:ext cx="10058400" cy="1581912"/>
          </a:xfrm>
        </p:spPr>
        <p:txBody>
          <a:bodyPr>
            <a:normAutofit fontScale="90000"/>
          </a:bodyPr>
          <a:lstStyle/>
          <a:p>
            <a:pPr algn="ctr"/>
            <a:r>
              <a:rPr lang="en-US" sz="4800" b="1" dirty="0"/>
              <a:t>Conspicuous Diffusion: Theorizing How Status Drives Innovation in Electric Mobility </a:t>
            </a:r>
          </a:p>
        </p:txBody>
      </p:sp>
      <p:sp>
        <p:nvSpPr>
          <p:cNvPr id="3" name="Subtitle 2"/>
          <p:cNvSpPr>
            <a:spLocks noGrp="1"/>
          </p:cNvSpPr>
          <p:nvPr>
            <p:ph type="subTitle" idx="1"/>
          </p:nvPr>
        </p:nvSpPr>
        <p:spPr>
          <a:xfrm>
            <a:off x="1100051" y="4455620"/>
            <a:ext cx="10058400" cy="1656421"/>
          </a:xfrm>
        </p:spPr>
        <p:txBody>
          <a:bodyPr>
            <a:normAutofit fontScale="92500" lnSpcReduction="20000"/>
          </a:bodyPr>
          <a:lstStyle/>
          <a:p>
            <a:r>
              <a:rPr lang="en-US" dirty="0"/>
              <a:t>lance noel </a:t>
            </a:r>
          </a:p>
          <a:p>
            <a:r>
              <a:rPr lang="en-US" dirty="0"/>
              <a:t>Postdoctoral Researcher, Aarhus University</a:t>
            </a:r>
          </a:p>
          <a:p>
            <a:r>
              <a:rPr lang="en-US" dirty="0"/>
              <a:t>June 7, 2018</a:t>
            </a:r>
          </a:p>
          <a:p>
            <a:r>
              <a:rPr lang="en-US" dirty="0"/>
              <a:t>EU-SPRI 2018</a:t>
            </a:r>
          </a:p>
          <a:p>
            <a:endParaRPr lang="en-US" dirty="0"/>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r="7413"/>
          <a:stretch/>
        </p:blipFill>
        <p:spPr>
          <a:xfrm>
            <a:off x="7729597" y="0"/>
            <a:ext cx="4462403" cy="1019175"/>
          </a:xfrm>
          <a:prstGeom prst="rect">
            <a:avLst/>
          </a:prstGeom>
        </p:spPr>
      </p:pic>
    </p:spTree>
    <p:extLst>
      <p:ext uri="{BB962C8B-B14F-4D97-AF65-F5344CB8AC3E}">
        <p14:creationId xmlns:p14="http://schemas.microsoft.com/office/powerpoint/2010/main" val="76914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058400" cy="1450757"/>
          </a:xfrm>
        </p:spPr>
        <p:txBody>
          <a:bodyPr/>
          <a:lstStyle/>
          <a:p>
            <a:r>
              <a:rPr lang="en-US" dirty="0"/>
              <a:t>Introducing Conspicuous Diffusion</a:t>
            </a:r>
          </a:p>
        </p:txBody>
      </p:sp>
      <p:sp>
        <p:nvSpPr>
          <p:cNvPr id="4" name="Date Placeholder 3"/>
          <p:cNvSpPr>
            <a:spLocks noGrp="1"/>
          </p:cNvSpPr>
          <p:nvPr>
            <p:ph type="dt" sz="half" idx="10"/>
          </p:nvPr>
        </p:nvSpPr>
        <p:spPr/>
        <p:txBody>
          <a:bodyPr/>
          <a:lstStyle/>
          <a:p>
            <a:r>
              <a:rPr lang="en-GB"/>
              <a:t>01/02/18</a:t>
            </a:r>
            <a:endParaRPr lang="en-US"/>
          </a:p>
        </p:txBody>
      </p:sp>
      <p:sp>
        <p:nvSpPr>
          <p:cNvPr id="5" name="Footer Placeholder 4"/>
          <p:cNvSpPr>
            <a:spLocks noGrp="1"/>
          </p:cNvSpPr>
          <p:nvPr>
            <p:ph type="ftr" sz="quarter" idx="11"/>
          </p:nvPr>
        </p:nvSpPr>
        <p:spPr/>
        <p:txBody>
          <a:bodyPr/>
          <a:lstStyle/>
          <a:p>
            <a:r>
              <a:rPr lang="en-US" dirty="0"/>
              <a:t>EU-SPRI 2018</a:t>
            </a:r>
          </a:p>
        </p:txBody>
      </p:sp>
      <p:sp>
        <p:nvSpPr>
          <p:cNvPr id="6" name="Slide Number Placeholder 5"/>
          <p:cNvSpPr>
            <a:spLocks noGrp="1"/>
          </p:cNvSpPr>
          <p:nvPr>
            <p:ph type="sldNum" sz="quarter" idx="12"/>
          </p:nvPr>
        </p:nvSpPr>
        <p:spPr/>
        <p:txBody>
          <a:bodyPr/>
          <a:lstStyle/>
          <a:p>
            <a:fld id="{5DA4E2E4-525C-E842-959D-D0D10CF21EC4}" type="slidenum">
              <a:rPr lang="en-US" smtClean="0"/>
              <a:t>9</a:t>
            </a:fld>
            <a:endParaRPr lang="en-US"/>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r="7413"/>
          <a:stretch/>
        </p:blipFill>
        <p:spPr>
          <a:xfrm>
            <a:off x="7729597" y="0"/>
            <a:ext cx="4462403" cy="1019175"/>
          </a:xfrm>
          <a:prstGeom prst="rect">
            <a:avLst/>
          </a:prstGeom>
        </p:spPr>
      </p:pic>
      <p:pic>
        <p:nvPicPr>
          <p:cNvPr id="9" name="Content Placeholder 8"/>
          <p:cNvPicPr>
            <a:picLocks noGrp="1"/>
          </p:cNvPicPr>
          <p:nvPr>
            <p:ph idx="1"/>
          </p:nvPr>
        </p:nvPicPr>
        <p:blipFill>
          <a:blip r:embed="rId4">
            <a:extLst>
              <a:ext uri="{28A0092B-C50C-407E-A947-70E740481C1C}">
                <a14:useLocalDpi xmlns:a14="http://schemas.microsoft.com/office/drawing/2010/main" val="0"/>
              </a:ext>
            </a:extLst>
          </a:blip>
          <a:stretch>
            <a:fillRect/>
          </a:stretch>
        </p:blipFill>
        <p:spPr>
          <a:xfrm>
            <a:off x="555694" y="1450757"/>
            <a:ext cx="11389379" cy="4857446"/>
          </a:xfrm>
          <a:prstGeom prst="rect">
            <a:avLst/>
          </a:prstGeom>
        </p:spPr>
      </p:pic>
      <p:sp>
        <p:nvSpPr>
          <p:cNvPr id="10" name="Rectangle 9"/>
          <p:cNvSpPr/>
          <p:nvPr/>
        </p:nvSpPr>
        <p:spPr>
          <a:xfrm>
            <a:off x="6239604" y="1450757"/>
            <a:ext cx="1946104" cy="4857446"/>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2862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058400" cy="1450757"/>
          </a:xfrm>
        </p:spPr>
        <p:txBody>
          <a:bodyPr/>
          <a:lstStyle/>
          <a:p>
            <a:r>
              <a:rPr lang="en-US" dirty="0"/>
              <a:t>Introducing Conspicuous Diffusion</a:t>
            </a:r>
          </a:p>
        </p:txBody>
      </p:sp>
      <p:sp>
        <p:nvSpPr>
          <p:cNvPr id="4" name="Date Placeholder 3"/>
          <p:cNvSpPr>
            <a:spLocks noGrp="1"/>
          </p:cNvSpPr>
          <p:nvPr>
            <p:ph type="dt" sz="half" idx="10"/>
          </p:nvPr>
        </p:nvSpPr>
        <p:spPr/>
        <p:txBody>
          <a:bodyPr/>
          <a:lstStyle/>
          <a:p>
            <a:r>
              <a:rPr lang="en-GB" dirty="0"/>
              <a:t>07/06/18</a:t>
            </a:r>
            <a:endParaRPr lang="en-US" dirty="0"/>
          </a:p>
        </p:txBody>
      </p:sp>
      <p:sp>
        <p:nvSpPr>
          <p:cNvPr id="5" name="Footer Placeholder 4"/>
          <p:cNvSpPr>
            <a:spLocks noGrp="1"/>
          </p:cNvSpPr>
          <p:nvPr>
            <p:ph type="ftr" sz="quarter" idx="11"/>
          </p:nvPr>
        </p:nvSpPr>
        <p:spPr/>
        <p:txBody>
          <a:bodyPr/>
          <a:lstStyle/>
          <a:p>
            <a:r>
              <a:rPr lang="en-US" dirty="0"/>
              <a:t>EU-SPRI 2018</a:t>
            </a:r>
          </a:p>
        </p:txBody>
      </p:sp>
      <p:sp>
        <p:nvSpPr>
          <p:cNvPr id="6" name="Slide Number Placeholder 5"/>
          <p:cNvSpPr>
            <a:spLocks noGrp="1"/>
          </p:cNvSpPr>
          <p:nvPr>
            <p:ph type="sldNum" sz="quarter" idx="12"/>
          </p:nvPr>
        </p:nvSpPr>
        <p:spPr/>
        <p:txBody>
          <a:bodyPr/>
          <a:lstStyle/>
          <a:p>
            <a:fld id="{5DA4E2E4-525C-E842-959D-D0D10CF21EC4}" type="slidenum">
              <a:rPr lang="en-US" smtClean="0"/>
              <a:t>10</a:t>
            </a:fld>
            <a:endParaRPr lang="en-US"/>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r="7413"/>
          <a:stretch/>
        </p:blipFill>
        <p:spPr>
          <a:xfrm>
            <a:off x="7729597" y="0"/>
            <a:ext cx="4462403" cy="1019175"/>
          </a:xfrm>
          <a:prstGeom prst="rect">
            <a:avLst/>
          </a:prstGeom>
        </p:spPr>
      </p:pic>
      <p:pic>
        <p:nvPicPr>
          <p:cNvPr id="9" name="Content Placeholder 8"/>
          <p:cNvPicPr>
            <a:picLocks noGrp="1"/>
          </p:cNvPicPr>
          <p:nvPr>
            <p:ph idx="1"/>
          </p:nvPr>
        </p:nvPicPr>
        <p:blipFill>
          <a:blip r:embed="rId4">
            <a:extLst>
              <a:ext uri="{28A0092B-C50C-407E-A947-70E740481C1C}">
                <a14:useLocalDpi xmlns:a14="http://schemas.microsoft.com/office/drawing/2010/main" val="0"/>
              </a:ext>
            </a:extLst>
          </a:blip>
          <a:stretch>
            <a:fillRect/>
          </a:stretch>
        </p:blipFill>
        <p:spPr>
          <a:xfrm>
            <a:off x="555694" y="1450757"/>
            <a:ext cx="11389379" cy="4857446"/>
          </a:xfrm>
          <a:prstGeom prst="rect">
            <a:avLst/>
          </a:prstGeom>
        </p:spPr>
      </p:pic>
      <p:sp>
        <p:nvSpPr>
          <p:cNvPr id="10" name="Rectangle 9"/>
          <p:cNvSpPr/>
          <p:nvPr/>
        </p:nvSpPr>
        <p:spPr>
          <a:xfrm>
            <a:off x="8141551" y="1450757"/>
            <a:ext cx="1946104" cy="4857446"/>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1169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6806856" cy="1450757"/>
          </a:xfrm>
        </p:spPr>
        <p:txBody>
          <a:bodyPr/>
          <a:lstStyle/>
          <a:p>
            <a:r>
              <a:rPr lang="en-US" dirty="0"/>
              <a:t>Conspicuous Diffusion: Beyond Individuals?</a:t>
            </a:r>
          </a:p>
        </p:txBody>
      </p:sp>
      <p:sp>
        <p:nvSpPr>
          <p:cNvPr id="3" name="Content Placeholder 2"/>
          <p:cNvSpPr>
            <a:spLocks noGrp="1"/>
          </p:cNvSpPr>
          <p:nvPr>
            <p:ph idx="1"/>
          </p:nvPr>
        </p:nvSpPr>
        <p:spPr>
          <a:xfrm>
            <a:off x="1097280" y="1845734"/>
            <a:ext cx="10058400" cy="4979176"/>
          </a:xfrm>
        </p:spPr>
        <p:txBody>
          <a:bodyPr>
            <a:normAutofit/>
          </a:bodyPr>
          <a:lstStyle/>
          <a:p>
            <a:r>
              <a:rPr lang="en-US" dirty="0"/>
              <a:t>Conspicuous diffusion still suffers from certain drawbacks:</a:t>
            </a:r>
          </a:p>
          <a:p>
            <a:pPr lvl="1"/>
            <a:r>
              <a:rPr lang="en-US" dirty="0"/>
              <a:t>Obviously, not all innovations are conspicuous (e.g. cars vs. energy efficiency measures)</a:t>
            </a:r>
          </a:p>
          <a:p>
            <a:pPr lvl="1"/>
            <a:r>
              <a:rPr lang="en-US" dirty="0"/>
              <a:t>Though may explain non-diffusion of non-conspicuous innovations</a:t>
            </a:r>
          </a:p>
          <a:p>
            <a:r>
              <a:rPr lang="en-US" dirty="0"/>
              <a:t>Still overly focused on individuals</a:t>
            </a:r>
          </a:p>
          <a:p>
            <a:pPr lvl="1"/>
            <a:r>
              <a:rPr lang="en-US" dirty="0"/>
              <a:t>Less useful for institutional adoptions, particularly complex standards-based innovations</a:t>
            </a:r>
          </a:p>
          <a:p>
            <a:pPr lvl="1"/>
            <a:r>
              <a:rPr lang="en-US" dirty="0"/>
              <a:t>However, institutional role of canons of conspicuousness could expand both theories to include more non-individual actors</a:t>
            </a:r>
          </a:p>
          <a:p>
            <a:r>
              <a:rPr lang="en-US" dirty="0"/>
              <a:t>Overly reliant on top-down class and economics</a:t>
            </a:r>
          </a:p>
          <a:p>
            <a:pPr lvl="1"/>
            <a:r>
              <a:rPr lang="en-US" dirty="0"/>
              <a:t>Definition of luxury is somewhat nebulous even in Veblen’s time</a:t>
            </a:r>
          </a:p>
          <a:p>
            <a:pPr lvl="1"/>
            <a:r>
              <a:rPr lang="en-US" dirty="0"/>
              <a:t>Lifestyle and identity must be incorporated to have a more nuanced view of conspicuousness	</a:t>
            </a:r>
          </a:p>
          <a:p>
            <a:pPr lvl="1"/>
            <a:r>
              <a:rPr lang="en-US" dirty="0"/>
              <a:t>EV might have utility to some (enviro’s) disutility to others (“brown to keep down”)</a:t>
            </a:r>
          </a:p>
          <a:p>
            <a:r>
              <a:rPr lang="en-US" dirty="0"/>
              <a:t>Capturing more variations of conspicuous allows interpretive flexibility, increases value across lifestyles</a:t>
            </a:r>
          </a:p>
        </p:txBody>
      </p:sp>
      <p:sp>
        <p:nvSpPr>
          <p:cNvPr id="4" name="Date Placeholder 3"/>
          <p:cNvSpPr>
            <a:spLocks noGrp="1"/>
          </p:cNvSpPr>
          <p:nvPr>
            <p:ph type="dt" sz="half" idx="10"/>
          </p:nvPr>
        </p:nvSpPr>
        <p:spPr/>
        <p:txBody>
          <a:bodyPr/>
          <a:lstStyle/>
          <a:p>
            <a:r>
              <a:rPr lang="en-GB" dirty="0"/>
              <a:t>07/06/18</a:t>
            </a:r>
            <a:endParaRPr lang="en-US" dirty="0"/>
          </a:p>
        </p:txBody>
      </p:sp>
      <p:sp>
        <p:nvSpPr>
          <p:cNvPr id="5" name="Footer Placeholder 4"/>
          <p:cNvSpPr>
            <a:spLocks noGrp="1"/>
          </p:cNvSpPr>
          <p:nvPr>
            <p:ph type="ftr" sz="quarter" idx="11"/>
          </p:nvPr>
        </p:nvSpPr>
        <p:spPr/>
        <p:txBody>
          <a:bodyPr/>
          <a:lstStyle/>
          <a:p>
            <a:r>
              <a:rPr lang="en-US" dirty="0"/>
              <a:t>EU-SPRI 2018</a:t>
            </a:r>
          </a:p>
        </p:txBody>
      </p:sp>
      <p:sp>
        <p:nvSpPr>
          <p:cNvPr id="6" name="Slide Number Placeholder 5"/>
          <p:cNvSpPr>
            <a:spLocks noGrp="1"/>
          </p:cNvSpPr>
          <p:nvPr>
            <p:ph type="sldNum" sz="quarter" idx="12"/>
          </p:nvPr>
        </p:nvSpPr>
        <p:spPr/>
        <p:txBody>
          <a:bodyPr/>
          <a:lstStyle/>
          <a:p>
            <a:fld id="{5DA4E2E4-525C-E842-959D-D0D10CF21EC4}" type="slidenum">
              <a:rPr lang="en-US" smtClean="0"/>
              <a:t>11</a:t>
            </a:fld>
            <a:endParaRPr lang="en-US"/>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7413"/>
          <a:stretch/>
        </p:blipFill>
        <p:spPr>
          <a:xfrm>
            <a:off x="7729597" y="0"/>
            <a:ext cx="4462403" cy="1019175"/>
          </a:xfrm>
          <a:prstGeom prst="rect">
            <a:avLst/>
          </a:prstGeom>
        </p:spPr>
      </p:pic>
    </p:spTree>
    <p:extLst>
      <p:ext uri="{BB962C8B-B14F-4D97-AF65-F5344CB8AC3E}">
        <p14:creationId xmlns:p14="http://schemas.microsoft.com/office/powerpoint/2010/main" val="225952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718" y="295228"/>
            <a:ext cx="8332013" cy="1450757"/>
          </a:xfrm>
        </p:spPr>
        <p:txBody>
          <a:bodyPr/>
          <a:lstStyle/>
          <a:p>
            <a:r>
              <a:rPr lang="en-US" dirty="0"/>
              <a:t>Testing EVs in Conspicuous Diffusion: Scope of study</a:t>
            </a:r>
          </a:p>
        </p:txBody>
      </p:sp>
      <p:sp>
        <p:nvSpPr>
          <p:cNvPr id="3" name="Content Placeholder 2"/>
          <p:cNvSpPr>
            <a:spLocks noGrp="1"/>
          </p:cNvSpPr>
          <p:nvPr>
            <p:ph idx="1"/>
          </p:nvPr>
        </p:nvSpPr>
        <p:spPr/>
        <p:txBody>
          <a:bodyPr>
            <a:normAutofit/>
          </a:bodyPr>
          <a:lstStyle/>
          <a:p>
            <a:r>
              <a:rPr lang="en-GB" dirty="0"/>
              <a:t>17 cities across the five Nordic Countries: Denmark, Iceland, Finland Sweden and Norway</a:t>
            </a:r>
          </a:p>
          <a:p>
            <a:r>
              <a:rPr lang="en-GB" dirty="0"/>
              <a:t>227 interviews across 201 organisations</a:t>
            </a:r>
          </a:p>
          <a:p>
            <a:r>
              <a:rPr lang="en-US" dirty="0"/>
              <a:t>50 focus group participants across 8 focus groups </a:t>
            </a:r>
          </a:p>
          <a:p>
            <a:r>
              <a:rPr lang="en-US" dirty="0"/>
              <a:t>Team: also includes Benjamin </a:t>
            </a:r>
            <a:r>
              <a:rPr lang="en-US" dirty="0" err="1"/>
              <a:t>Sovacool</a:t>
            </a:r>
            <a:r>
              <a:rPr lang="en-US" dirty="0"/>
              <a:t> (Lead), Gerardo </a:t>
            </a:r>
            <a:r>
              <a:rPr lang="en-US" dirty="0" err="1"/>
              <a:t>Zarazua</a:t>
            </a:r>
            <a:r>
              <a:rPr lang="en-US" dirty="0"/>
              <a:t> and Johannes Kester</a:t>
            </a:r>
          </a:p>
          <a:p>
            <a:endParaRPr lang="en-GB" dirty="0"/>
          </a:p>
          <a:p>
            <a:endParaRPr lang="en-GB" dirty="0"/>
          </a:p>
        </p:txBody>
      </p:sp>
      <p:sp>
        <p:nvSpPr>
          <p:cNvPr id="4" name="Date Placeholder 3"/>
          <p:cNvSpPr>
            <a:spLocks noGrp="1"/>
          </p:cNvSpPr>
          <p:nvPr>
            <p:ph type="dt" sz="half" idx="10"/>
          </p:nvPr>
        </p:nvSpPr>
        <p:spPr/>
        <p:txBody>
          <a:bodyPr/>
          <a:lstStyle/>
          <a:p>
            <a:r>
              <a:rPr lang="en-GB" dirty="0"/>
              <a:t>07/06/18</a:t>
            </a:r>
            <a:endParaRPr lang="en-US" dirty="0"/>
          </a:p>
        </p:txBody>
      </p:sp>
      <p:sp>
        <p:nvSpPr>
          <p:cNvPr id="5" name="Footer Placeholder 4"/>
          <p:cNvSpPr>
            <a:spLocks noGrp="1"/>
          </p:cNvSpPr>
          <p:nvPr>
            <p:ph type="ftr" sz="quarter" idx="11"/>
          </p:nvPr>
        </p:nvSpPr>
        <p:spPr/>
        <p:txBody>
          <a:bodyPr/>
          <a:lstStyle/>
          <a:p>
            <a:r>
              <a:rPr lang="en-US" dirty="0"/>
              <a:t>EU-SPRI 2018</a:t>
            </a:r>
          </a:p>
        </p:txBody>
      </p:sp>
      <p:sp>
        <p:nvSpPr>
          <p:cNvPr id="6" name="Slide Number Placeholder 5"/>
          <p:cNvSpPr>
            <a:spLocks noGrp="1"/>
          </p:cNvSpPr>
          <p:nvPr>
            <p:ph type="sldNum" sz="quarter" idx="12"/>
          </p:nvPr>
        </p:nvSpPr>
        <p:spPr/>
        <p:txBody>
          <a:bodyPr/>
          <a:lstStyle/>
          <a:p>
            <a:fld id="{5DA4E2E4-525C-E842-959D-D0D10CF21EC4}" type="slidenum">
              <a:rPr lang="en-US" smtClean="0"/>
              <a:t>12</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634100860"/>
              </p:ext>
            </p:extLst>
          </p:nvPr>
        </p:nvGraphicFramePr>
        <p:xfrm>
          <a:off x="1202212" y="3914445"/>
          <a:ext cx="10246581" cy="2063023"/>
        </p:xfrm>
        <a:graphic>
          <a:graphicData uri="http://schemas.openxmlformats.org/drawingml/2006/table">
            <a:tbl>
              <a:tblPr>
                <a:tableStyleId>{9D7B26C5-4107-4FEC-AEDC-1716B250A1EF}</a:tableStyleId>
              </a:tblPr>
              <a:tblGrid>
                <a:gridCol w="2335033">
                  <a:extLst>
                    <a:ext uri="{9D8B030D-6E8A-4147-A177-3AD203B41FA5}">
                      <a16:colId xmlns:a16="http://schemas.microsoft.com/office/drawing/2014/main" val="20000"/>
                    </a:ext>
                  </a:extLst>
                </a:gridCol>
                <a:gridCol w="7911548">
                  <a:extLst>
                    <a:ext uri="{9D8B030D-6E8A-4147-A177-3AD203B41FA5}">
                      <a16:colId xmlns:a16="http://schemas.microsoft.com/office/drawing/2014/main" val="20001"/>
                    </a:ext>
                  </a:extLst>
                </a:gridCol>
              </a:tblGrid>
              <a:tr h="290436">
                <a:tc>
                  <a:txBody>
                    <a:bodyPr/>
                    <a:lstStyle/>
                    <a:p>
                      <a:pPr algn="just" rtl="0" fontAlgn="ctr">
                        <a:buClr>
                          <a:schemeClr val="accent1"/>
                        </a:buClr>
                        <a:buSzPts val="1200"/>
                        <a:buFont typeface="Calibri" charset="0"/>
                        <a:buChar char="●"/>
                      </a:pPr>
                      <a:r>
                        <a:rPr lang="en-US" sz="1100" u="none" strike="noStrike" dirty="0">
                          <a:effectLst/>
                        </a:rPr>
                        <a:t>    </a:t>
                      </a:r>
                      <a:r>
                        <a:rPr lang="en-US" sz="1600" u="none" strike="noStrike" dirty="0">
                          <a:effectLst/>
                        </a:rPr>
                        <a:t>OEMS and Transport: </a:t>
                      </a:r>
                      <a:endParaRPr lang="en-US" sz="1100" b="0" i="0" u="none" strike="noStrike" dirty="0">
                        <a:solidFill>
                          <a:srgbClr val="4A66AC"/>
                        </a:solidFill>
                        <a:effectLst/>
                        <a:latin typeface="Calibri"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n-US" sz="1600" u="none" strike="noStrike" dirty="0">
                          <a:effectLst/>
                        </a:rPr>
                        <a:t>Nissan, Renault, BMW, Volvo, Volkswagen, NEVS, </a:t>
                      </a:r>
                      <a:r>
                        <a:rPr lang="en-US" sz="1600" u="none" strike="noStrike" dirty="0" err="1">
                          <a:effectLst/>
                        </a:rPr>
                        <a:t>Linkker</a:t>
                      </a:r>
                      <a:r>
                        <a:rPr lang="en-US" sz="1600" u="none" strike="noStrike" dirty="0">
                          <a:effectLst/>
                        </a:rPr>
                        <a:t> (bus), HSL, </a:t>
                      </a:r>
                      <a:r>
                        <a:rPr lang="en-US" sz="1600" u="none" strike="noStrike" dirty="0" err="1">
                          <a:effectLst/>
                        </a:rPr>
                        <a:t>Ruter</a:t>
                      </a:r>
                      <a:r>
                        <a:rPr lang="en-US" sz="1600" u="none" strike="noStrike" dirty="0">
                          <a:effectLst/>
                        </a:rPr>
                        <a:t>;</a:t>
                      </a:r>
                      <a:endParaRPr lang="en-US" sz="1600" b="0" i="0" u="none" strike="noStrike" dirty="0">
                        <a:solidFill>
                          <a:srgbClr val="404040"/>
                        </a:solidFill>
                        <a:effectLst/>
                        <a:latin typeface="Calibri" charset="0"/>
                      </a:endParaRPr>
                    </a:p>
                  </a:txBody>
                  <a:tcPr marL="12700" marR="12700" marT="1270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04395">
                <a:tc>
                  <a:txBody>
                    <a:bodyPr/>
                    <a:lstStyle/>
                    <a:p>
                      <a:pPr algn="just" rtl="0" fontAlgn="ctr">
                        <a:buClr>
                          <a:schemeClr val="accent1"/>
                        </a:buClr>
                        <a:buSzPts val="1200"/>
                        <a:buFont typeface="Calibri" charset="0"/>
                        <a:buChar char="●"/>
                      </a:pPr>
                      <a:r>
                        <a:rPr lang="en-US" sz="1100" u="none" strike="noStrike" dirty="0">
                          <a:effectLst/>
                        </a:rPr>
                        <a:t>    </a:t>
                      </a:r>
                      <a:r>
                        <a:rPr lang="en-US" sz="1600" u="none" strike="noStrike" dirty="0">
                          <a:effectLst/>
                        </a:rPr>
                        <a:t>Government: </a:t>
                      </a:r>
                      <a:endParaRPr lang="en-US" sz="1100" b="0" i="0" u="none" strike="noStrike" dirty="0">
                        <a:solidFill>
                          <a:srgbClr val="4A66AC"/>
                        </a:solidFill>
                        <a:effectLst/>
                        <a:latin typeface="Calibri"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n-US" sz="1600" u="none" strike="noStrike" dirty="0">
                          <a:effectLst/>
                        </a:rPr>
                        <a:t>10 Federal Ministries, 17 Municipalities (</a:t>
                      </a:r>
                      <a:r>
                        <a:rPr lang="en-US" sz="1600" u="none" strike="noStrike" dirty="0" err="1">
                          <a:effectLst/>
                        </a:rPr>
                        <a:t>Kommunes</a:t>
                      </a:r>
                      <a:r>
                        <a:rPr lang="en-US" sz="1600" u="none" strike="noStrike" dirty="0">
                          <a:effectLst/>
                        </a:rPr>
                        <a:t>)</a:t>
                      </a:r>
                      <a:endParaRPr lang="en-US" sz="1600" b="0" i="0" u="none" strike="noStrike" dirty="0">
                        <a:solidFill>
                          <a:srgbClr val="404040"/>
                        </a:solidFill>
                        <a:effectLst/>
                        <a:latin typeface="Calibri" charset="0"/>
                      </a:endParaRPr>
                    </a:p>
                  </a:txBody>
                  <a:tcPr marL="12700" marR="12700" marT="1270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94338">
                <a:tc>
                  <a:txBody>
                    <a:bodyPr/>
                    <a:lstStyle/>
                    <a:p>
                      <a:pPr algn="just" rtl="0" fontAlgn="ctr">
                        <a:buClr>
                          <a:schemeClr val="accent1"/>
                        </a:buClr>
                        <a:buSzPts val="1200"/>
                        <a:buFont typeface="Calibri" charset="0"/>
                        <a:buChar char="●"/>
                      </a:pPr>
                      <a:r>
                        <a:rPr lang="en-US" sz="1100" u="none" strike="noStrike" dirty="0">
                          <a:effectLst/>
                        </a:rPr>
                        <a:t>    </a:t>
                      </a:r>
                      <a:r>
                        <a:rPr lang="en-US" sz="1600" u="none" strike="noStrike" dirty="0">
                          <a:effectLst/>
                        </a:rPr>
                        <a:t>Utilities &amp; Operators:  </a:t>
                      </a:r>
                      <a:endParaRPr lang="en-US" sz="1100" b="0" i="0" u="none" strike="noStrike" dirty="0">
                        <a:solidFill>
                          <a:srgbClr val="4A66AC"/>
                        </a:solidFill>
                        <a:effectLst/>
                        <a:latin typeface="Calibri"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n-US" sz="1600" u="none" strike="noStrike" dirty="0" err="1">
                          <a:effectLst/>
                        </a:rPr>
                        <a:t>Fortum</a:t>
                      </a:r>
                      <a:r>
                        <a:rPr lang="en-US" sz="1600" u="none" strike="noStrike" dirty="0">
                          <a:effectLst/>
                        </a:rPr>
                        <a:t>, </a:t>
                      </a:r>
                      <a:r>
                        <a:rPr lang="en-US" sz="1600" u="none" strike="noStrike" dirty="0" err="1">
                          <a:effectLst/>
                        </a:rPr>
                        <a:t>Virta</a:t>
                      </a:r>
                      <a:r>
                        <a:rPr lang="en-US" sz="1600" u="none" strike="noStrike" dirty="0">
                          <a:effectLst/>
                        </a:rPr>
                        <a:t>, Clever, E.ON, </a:t>
                      </a:r>
                      <a:r>
                        <a:rPr lang="en-US" sz="1600" u="none" strike="noStrike" dirty="0" err="1">
                          <a:effectLst/>
                        </a:rPr>
                        <a:t>Vattenfall</a:t>
                      </a:r>
                      <a:r>
                        <a:rPr lang="en-US" sz="1600" u="none" strike="noStrike" dirty="0">
                          <a:effectLst/>
                        </a:rPr>
                        <a:t>, </a:t>
                      </a:r>
                      <a:r>
                        <a:rPr lang="en-US" sz="1600" u="none" strike="noStrike" dirty="0" err="1">
                          <a:effectLst/>
                        </a:rPr>
                        <a:t>Statkraft</a:t>
                      </a:r>
                      <a:r>
                        <a:rPr lang="en-US" sz="1600" u="none" strike="noStrike" dirty="0">
                          <a:effectLst/>
                        </a:rPr>
                        <a:t>, ON Energy, ABB, </a:t>
                      </a:r>
                      <a:r>
                        <a:rPr lang="en-US" sz="1600" u="none" strike="noStrike" dirty="0" err="1">
                          <a:effectLst/>
                        </a:rPr>
                        <a:t>Elenia</a:t>
                      </a:r>
                      <a:r>
                        <a:rPr lang="en-US" sz="1600" u="none" strike="noStrike" dirty="0">
                          <a:effectLst/>
                        </a:rPr>
                        <a:t>, Schneider Electric</a:t>
                      </a:r>
                    </a:p>
                  </a:txBody>
                  <a:tcPr marL="12700" marR="12700" marT="1270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92100">
                <a:tc>
                  <a:txBody>
                    <a:bodyPr/>
                    <a:lstStyle/>
                    <a:p>
                      <a:pPr algn="just" rtl="0" fontAlgn="ctr">
                        <a:buClr>
                          <a:schemeClr val="accent1"/>
                        </a:buClr>
                        <a:buSzPts val="1200"/>
                        <a:buFont typeface="Calibri" charset="0"/>
                        <a:buChar char="●"/>
                      </a:pPr>
                      <a:r>
                        <a:rPr lang="en-US" sz="1100" u="none" strike="noStrike" dirty="0">
                          <a:effectLst/>
                        </a:rPr>
                        <a:t>    </a:t>
                      </a:r>
                      <a:r>
                        <a:rPr lang="en-US" sz="1600" u="none" strike="noStrike" dirty="0">
                          <a:effectLst/>
                        </a:rPr>
                        <a:t>TSO and DSO: </a:t>
                      </a:r>
                      <a:endParaRPr lang="en-US" sz="1100" b="0" i="0" u="none" strike="noStrike" dirty="0">
                        <a:solidFill>
                          <a:srgbClr val="4A66AC"/>
                        </a:solidFill>
                        <a:effectLst/>
                        <a:latin typeface="Calibri"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n-US" sz="1600" u="none" strike="noStrike" dirty="0" err="1">
                          <a:effectLst/>
                        </a:rPr>
                        <a:t>Statnet</a:t>
                      </a:r>
                      <a:r>
                        <a:rPr lang="en-US" sz="1600" u="none" strike="noStrike" dirty="0">
                          <a:effectLst/>
                        </a:rPr>
                        <a:t>, </a:t>
                      </a:r>
                      <a:r>
                        <a:rPr lang="en-US" sz="1600" u="none" strike="noStrike" dirty="0" err="1">
                          <a:effectLst/>
                        </a:rPr>
                        <a:t>Energinet</a:t>
                      </a:r>
                      <a:r>
                        <a:rPr lang="en-US" sz="1600" u="none" strike="noStrike" dirty="0">
                          <a:effectLst/>
                        </a:rPr>
                        <a:t>, </a:t>
                      </a:r>
                      <a:r>
                        <a:rPr lang="en-US" sz="1600" u="none" strike="noStrike" dirty="0" err="1">
                          <a:effectLst/>
                        </a:rPr>
                        <a:t>Fingrid</a:t>
                      </a:r>
                      <a:r>
                        <a:rPr lang="en-US" sz="1600" u="none" strike="noStrike" dirty="0">
                          <a:effectLst/>
                        </a:rPr>
                        <a:t>, </a:t>
                      </a:r>
                      <a:r>
                        <a:rPr lang="en-US" sz="1600" u="none" strike="noStrike" dirty="0" err="1">
                          <a:effectLst/>
                        </a:rPr>
                        <a:t>Landsnet</a:t>
                      </a:r>
                      <a:r>
                        <a:rPr lang="en-US" sz="1600" u="none" strike="noStrike" dirty="0">
                          <a:effectLst/>
                        </a:rPr>
                        <a:t>, Troms Kraft </a:t>
                      </a:r>
                      <a:r>
                        <a:rPr lang="en-US" sz="1600" u="none" strike="noStrike" dirty="0" err="1">
                          <a:effectLst/>
                        </a:rPr>
                        <a:t>Nett</a:t>
                      </a:r>
                      <a:endParaRPr lang="en-US" sz="1600" b="0" i="0" u="none" strike="noStrike" dirty="0">
                        <a:solidFill>
                          <a:srgbClr val="404040"/>
                        </a:solidFill>
                        <a:effectLst/>
                        <a:latin typeface="Calibri" charset="0"/>
                      </a:endParaRPr>
                    </a:p>
                  </a:txBody>
                  <a:tcPr marL="12700" marR="12700" marT="1270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05666">
                <a:tc>
                  <a:txBody>
                    <a:bodyPr/>
                    <a:lstStyle/>
                    <a:p>
                      <a:pPr algn="just" rtl="0" fontAlgn="ctr">
                        <a:buClr>
                          <a:schemeClr val="accent1"/>
                        </a:buClr>
                        <a:buSzPts val="1200"/>
                        <a:buFont typeface="Calibri" charset="0"/>
                        <a:buChar char="●"/>
                      </a:pPr>
                      <a:r>
                        <a:rPr lang="en-US" sz="1100" u="none" strike="noStrike" dirty="0">
                          <a:effectLst/>
                        </a:rPr>
                        <a:t>    </a:t>
                      </a:r>
                      <a:r>
                        <a:rPr lang="en-US" sz="1600" u="none" strike="noStrike" dirty="0">
                          <a:effectLst/>
                        </a:rPr>
                        <a:t>Industry: </a:t>
                      </a:r>
                      <a:endParaRPr lang="en-US" sz="1100" b="0" i="0" u="none" strike="noStrike" dirty="0">
                        <a:solidFill>
                          <a:srgbClr val="4A66AC"/>
                        </a:solidFill>
                        <a:effectLst/>
                        <a:latin typeface="Calibri"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n-US" sz="1600" u="none" strike="noStrike" dirty="0" err="1">
                          <a:effectLst/>
                        </a:rPr>
                        <a:t>Nordpool</a:t>
                      </a:r>
                      <a:r>
                        <a:rPr lang="en-US" sz="1600" u="none" strike="noStrike" dirty="0">
                          <a:effectLst/>
                        </a:rPr>
                        <a:t>, Siemens, </a:t>
                      </a:r>
                      <a:r>
                        <a:rPr lang="en-US" sz="1600" u="none" strike="noStrike" dirty="0" err="1">
                          <a:effectLst/>
                        </a:rPr>
                        <a:t>Nuvve</a:t>
                      </a:r>
                      <a:r>
                        <a:rPr lang="en-US" sz="1600" u="none" strike="noStrike" dirty="0">
                          <a:effectLst/>
                        </a:rPr>
                        <a:t>, </a:t>
                      </a:r>
                      <a:r>
                        <a:rPr lang="en-US" sz="1600" u="none" strike="noStrike" dirty="0" err="1">
                          <a:effectLst/>
                        </a:rPr>
                        <a:t>PostNord</a:t>
                      </a:r>
                      <a:r>
                        <a:rPr lang="en-US" sz="1600" u="none" strike="noStrike" dirty="0">
                          <a:effectLst/>
                        </a:rPr>
                        <a:t>, ASKO, IBM, Microsoft, </a:t>
                      </a:r>
                      <a:r>
                        <a:rPr lang="en-US" sz="1600" u="none" strike="noStrike" dirty="0" err="1">
                          <a:effectLst/>
                        </a:rPr>
                        <a:t>PostNorge</a:t>
                      </a:r>
                      <a:endParaRPr lang="en-US" sz="1600" b="0" i="0" u="none" strike="noStrike" dirty="0">
                        <a:solidFill>
                          <a:srgbClr val="404040"/>
                        </a:solidFill>
                        <a:effectLst/>
                        <a:latin typeface="Calibri" charset="0"/>
                      </a:endParaRPr>
                    </a:p>
                  </a:txBody>
                  <a:tcPr marL="12700" marR="12700" marT="1270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57808">
                <a:tc>
                  <a:txBody>
                    <a:bodyPr/>
                    <a:lstStyle/>
                    <a:p>
                      <a:pPr algn="just" rtl="0" fontAlgn="ctr">
                        <a:buClr>
                          <a:schemeClr val="accent1"/>
                        </a:buClr>
                        <a:buSzPts val="1200"/>
                        <a:buFont typeface="Calibri" charset="0"/>
                        <a:buChar char="●"/>
                      </a:pPr>
                      <a:r>
                        <a:rPr lang="en-US" sz="1100" u="none" strike="noStrike" dirty="0">
                          <a:effectLst/>
                        </a:rPr>
                        <a:t>    </a:t>
                      </a:r>
                      <a:r>
                        <a:rPr lang="en-US" sz="1600" u="none" strike="noStrike" dirty="0">
                          <a:effectLst/>
                        </a:rPr>
                        <a:t>Associations: </a:t>
                      </a:r>
                      <a:endParaRPr lang="en-US" sz="1100" b="0" i="0" u="none" strike="noStrike" dirty="0">
                        <a:solidFill>
                          <a:srgbClr val="4A66AC"/>
                        </a:solidFill>
                        <a:effectLst/>
                        <a:latin typeface="Calibri"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n-US" sz="1600" u="none" strike="noStrike" dirty="0">
                          <a:effectLst/>
                        </a:rPr>
                        <a:t>Dansk </a:t>
                      </a:r>
                      <a:r>
                        <a:rPr lang="en-US" sz="1600" u="none" strike="noStrike" dirty="0" err="1">
                          <a:effectLst/>
                        </a:rPr>
                        <a:t>Elbil</a:t>
                      </a:r>
                      <a:r>
                        <a:rPr lang="en-US" sz="1600" u="none" strike="noStrike" dirty="0">
                          <a:effectLst/>
                        </a:rPr>
                        <a:t> Alliance, </a:t>
                      </a:r>
                      <a:r>
                        <a:rPr lang="en-US" sz="1600" u="none" strike="noStrike" dirty="0" err="1">
                          <a:effectLst/>
                        </a:rPr>
                        <a:t>Norsk</a:t>
                      </a:r>
                      <a:r>
                        <a:rPr lang="en-US" sz="1600" u="none" strike="noStrike" dirty="0">
                          <a:effectLst/>
                        </a:rPr>
                        <a:t> </a:t>
                      </a:r>
                      <a:r>
                        <a:rPr lang="en-US" sz="1600" u="none" strike="noStrike" dirty="0" err="1">
                          <a:effectLst/>
                        </a:rPr>
                        <a:t>elbilforening</a:t>
                      </a:r>
                      <a:r>
                        <a:rPr lang="en-US" sz="1600" u="none" strike="noStrike" dirty="0">
                          <a:effectLst/>
                        </a:rPr>
                        <a:t>, </a:t>
                      </a:r>
                      <a:r>
                        <a:rPr lang="en-US" sz="1600" u="none" strike="noStrike" dirty="0" err="1">
                          <a:effectLst/>
                        </a:rPr>
                        <a:t>Norsk</a:t>
                      </a:r>
                      <a:r>
                        <a:rPr lang="en-US" sz="1600" u="none" strike="noStrike" dirty="0">
                          <a:effectLst/>
                        </a:rPr>
                        <a:t> </a:t>
                      </a:r>
                      <a:r>
                        <a:rPr lang="en-US" sz="1600" u="none" strike="noStrike" dirty="0" err="1">
                          <a:effectLst/>
                        </a:rPr>
                        <a:t>Petroleuminstitutt</a:t>
                      </a:r>
                      <a:r>
                        <a:rPr lang="en-US" sz="1600" u="none" strike="noStrike" dirty="0">
                          <a:effectLst/>
                        </a:rPr>
                        <a:t>, </a:t>
                      </a:r>
                      <a:r>
                        <a:rPr lang="en-US" sz="1600" u="none" strike="noStrike" dirty="0" err="1">
                          <a:effectLst/>
                        </a:rPr>
                        <a:t>PowerCircle</a:t>
                      </a:r>
                      <a:r>
                        <a:rPr lang="en-US" sz="1600" u="none" strike="noStrike" dirty="0">
                          <a:effectLst/>
                        </a:rPr>
                        <a:t>, Finnish Energy</a:t>
                      </a:r>
                      <a:endParaRPr lang="en-US" sz="1600" b="0" i="0" u="none" strike="noStrike" dirty="0">
                        <a:solidFill>
                          <a:srgbClr val="404040"/>
                        </a:solidFill>
                        <a:effectLst/>
                        <a:latin typeface="Calibri" charset="0"/>
                      </a:endParaRPr>
                    </a:p>
                  </a:txBody>
                  <a:tcPr marL="12700" marR="12700" marT="1270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66135">
                <a:tc>
                  <a:txBody>
                    <a:bodyPr/>
                    <a:lstStyle/>
                    <a:p>
                      <a:pPr algn="just" rtl="0" fontAlgn="ctr">
                        <a:buClr>
                          <a:schemeClr val="accent1"/>
                        </a:buClr>
                        <a:buSzPts val="1200"/>
                        <a:buFont typeface="Calibri" charset="0"/>
                        <a:buChar char="●"/>
                      </a:pPr>
                      <a:r>
                        <a:rPr lang="en-US" sz="1100" u="none" strike="noStrike" dirty="0">
                          <a:effectLst/>
                        </a:rPr>
                        <a:t>    </a:t>
                      </a:r>
                      <a:r>
                        <a:rPr lang="en-US" sz="1600" u="none" strike="noStrike" dirty="0">
                          <a:effectLst/>
                        </a:rPr>
                        <a:t>Research &amp; Consulting: </a:t>
                      </a:r>
                      <a:endParaRPr lang="en-US" sz="1100" b="0" i="0" u="none" strike="noStrike" dirty="0">
                        <a:solidFill>
                          <a:srgbClr val="4A66AC"/>
                        </a:solidFill>
                        <a:effectLst/>
                        <a:latin typeface="Calibri" charset="0"/>
                      </a:endParaRPr>
                    </a:p>
                  </a:txBody>
                  <a:tcPr marL="12700" marR="12700" marT="1270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n-US" sz="1600" u="none" strike="noStrike" dirty="0">
                          <a:effectLst/>
                        </a:rPr>
                        <a:t>Bellona, </a:t>
                      </a:r>
                      <a:r>
                        <a:rPr lang="en-US" sz="1600" u="none" strike="noStrike" dirty="0" err="1">
                          <a:effectLst/>
                        </a:rPr>
                        <a:t>Insero</a:t>
                      </a:r>
                      <a:r>
                        <a:rPr lang="en-US" sz="1600" u="none" strike="noStrike" dirty="0">
                          <a:effectLst/>
                        </a:rPr>
                        <a:t>, </a:t>
                      </a:r>
                      <a:r>
                        <a:rPr lang="en-US" sz="1600" u="none" strike="noStrike" dirty="0" err="1">
                          <a:effectLst/>
                        </a:rPr>
                        <a:t>Concito</a:t>
                      </a:r>
                      <a:r>
                        <a:rPr lang="en-US" sz="1600" u="none" strike="noStrike" dirty="0">
                          <a:effectLst/>
                        </a:rPr>
                        <a:t>, </a:t>
                      </a:r>
                      <a:r>
                        <a:rPr lang="en-US" sz="1600" u="none" strike="noStrike" dirty="0" err="1">
                          <a:effectLst/>
                        </a:rPr>
                        <a:t>Ramboll</a:t>
                      </a:r>
                      <a:r>
                        <a:rPr lang="en-US" sz="1600" u="none" strike="noStrike" dirty="0">
                          <a:effectLst/>
                        </a:rPr>
                        <a:t>, VTT, </a:t>
                      </a:r>
                      <a:r>
                        <a:rPr lang="en-US" sz="1600" u="none" strike="noStrike" dirty="0" err="1">
                          <a:effectLst/>
                        </a:rPr>
                        <a:t>Tekes</a:t>
                      </a:r>
                      <a:r>
                        <a:rPr lang="en-US" sz="1600" u="none" strike="noStrike" dirty="0">
                          <a:effectLst/>
                        </a:rPr>
                        <a:t>, </a:t>
                      </a:r>
                      <a:r>
                        <a:rPr lang="en-US" sz="1600" u="none" strike="noStrike" dirty="0" err="1">
                          <a:effectLst/>
                        </a:rPr>
                        <a:t>Sito</a:t>
                      </a:r>
                      <a:r>
                        <a:rPr lang="en-US" sz="1600" u="none" strike="noStrike" dirty="0">
                          <a:effectLst/>
                        </a:rPr>
                        <a:t>, NTNU, Enova, </a:t>
                      </a:r>
                      <a:r>
                        <a:rPr lang="en-US" sz="1600" u="none" strike="noStrike" dirty="0" err="1">
                          <a:effectLst/>
                        </a:rPr>
                        <a:t>Poyry</a:t>
                      </a:r>
                      <a:r>
                        <a:rPr lang="en-US" sz="1600" u="none" strike="noStrike" dirty="0">
                          <a:effectLst/>
                        </a:rPr>
                        <a:t>.</a:t>
                      </a:r>
                      <a:endParaRPr lang="en-US" sz="1600" b="0" i="0" u="none" strike="noStrike" dirty="0">
                        <a:solidFill>
                          <a:srgbClr val="404040"/>
                        </a:solidFill>
                        <a:effectLst/>
                        <a:latin typeface="Calibri" charset="0"/>
                      </a:endParaRPr>
                    </a:p>
                  </a:txBody>
                  <a:tcPr marL="12700" marR="12700" marT="1270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r="7413"/>
          <a:stretch/>
        </p:blipFill>
        <p:spPr>
          <a:xfrm>
            <a:off x="7729597" y="0"/>
            <a:ext cx="4462403" cy="1019175"/>
          </a:xfrm>
          <a:prstGeom prst="rect">
            <a:avLst/>
          </a:prstGeom>
        </p:spPr>
      </p:pic>
    </p:spTree>
    <p:extLst>
      <p:ext uri="{BB962C8B-B14F-4D97-AF65-F5344CB8AC3E}">
        <p14:creationId xmlns:p14="http://schemas.microsoft.com/office/powerpoint/2010/main" val="1220084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8186205" cy="1450757"/>
          </a:xfrm>
        </p:spPr>
        <p:txBody>
          <a:bodyPr/>
          <a:lstStyle/>
          <a:p>
            <a:r>
              <a:rPr lang="en-US" dirty="0"/>
              <a:t>Early EVs: Filtering through</a:t>
            </a:r>
            <a:br>
              <a:rPr lang="en-US" dirty="0"/>
            </a:br>
            <a:r>
              <a:rPr lang="en-US" dirty="0"/>
              <a:t>the Canons of Conspicuousness</a:t>
            </a:r>
          </a:p>
        </p:txBody>
      </p:sp>
      <p:sp>
        <p:nvSpPr>
          <p:cNvPr id="3" name="Content Placeholder 2"/>
          <p:cNvSpPr>
            <a:spLocks noGrp="1"/>
          </p:cNvSpPr>
          <p:nvPr>
            <p:ph idx="1"/>
          </p:nvPr>
        </p:nvSpPr>
        <p:spPr>
          <a:xfrm>
            <a:off x="1097280" y="1845734"/>
            <a:ext cx="10058400" cy="4462076"/>
          </a:xfrm>
        </p:spPr>
        <p:txBody>
          <a:bodyPr>
            <a:normAutofit/>
          </a:bodyPr>
          <a:lstStyle/>
          <a:p>
            <a:r>
              <a:rPr lang="en-US" dirty="0"/>
              <a:t>Early EVs in the Nordics- </a:t>
            </a:r>
            <a:r>
              <a:rPr lang="en-US" dirty="0" err="1"/>
              <a:t>Th!nk</a:t>
            </a:r>
            <a:r>
              <a:rPr lang="en-US" dirty="0"/>
              <a:t>, Buddy, Better Place – all tried to diffuse by making small city reasonable cars at lower price</a:t>
            </a:r>
          </a:p>
          <a:p>
            <a:r>
              <a:rPr lang="en-US" dirty="0"/>
              <a:t>Failed to be conspicuous, also failed to diffuse, also led to EVs perceived as inferior</a:t>
            </a:r>
          </a:p>
          <a:p>
            <a:endParaRPr lang="en-US" dirty="0"/>
          </a:p>
          <a:p>
            <a:pPr marL="201168" lvl="1" indent="0">
              <a:buNone/>
            </a:pPr>
            <a:r>
              <a:rPr lang="en-US" dirty="0"/>
              <a:t>Lacked sexual appeal: </a:t>
            </a:r>
          </a:p>
          <a:p>
            <a:pPr marL="201168" lvl="1" indent="0">
              <a:buNone/>
            </a:pPr>
            <a:r>
              <a:rPr lang="en-US" i="1" dirty="0"/>
              <a:t>“You have this story in Norway about the car called </a:t>
            </a:r>
            <a:r>
              <a:rPr lang="en-US" i="1" dirty="0" err="1"/>
              <a:t>Th!nk</a:t>
            </a:r>
            <a:r>
              <a:rPr lang="en-US" i="1" dirty="0"/>
              <a:t>.  It looked like a fucking dustbin!  It was a plastic can on wheels!  Where is the dick factor on that one, you know?” </a:t>
            </a:r>
            <a:r>
              <a:rPr lang="en-US" dirty="0"/>
              <a:t>(</a:t>
            </a:r>
            <a:r>
              <a:rPr lang="en-US" dirty="0" err="1"/>
              <a:t>R196</a:t>
            </a:r>
            <a:r>
              <a:rPr lang="en-US" dirty="0"/>
              <a:t>)</a:t>
            </a:r>
          </a:p>
          <a:p>
            <a:pPr marL="201168" lvl="1" indent="0">
              <a:buNone/>
            </a:pPr>
            <a:endParaRPr lang="en-US" dirty="0"/>
          </a:p>
          <a:p>
            <a:pPr marL="201168" lvl="1" indent="0">
              <a:buNone/>
            </a:pPr>
            <a:r>
              <a:rPr lang="en-US" dirty="0"/>
              <a:t>EVs stigmatized:</a:t>
            </a:r>
          </a:p>
          <a:p>
            <a:pPr marL="201168" lvl="1" indent="0">
              <a:buNone/>
            </a:pPr>
            <a:r>
              <a:rPr lang="en-US" i="1" dirty="0"/>
              <a:t>“We are used to electric vehicles being golf carts and kid’s cars or something like that. Actually just changing the mentality for electric vehicles is an uphill battle.”</a:t>
            </a:r>
            <a:r>
              <a:rPr lang="en-US" dirty="0"/>
              <a:t>  (</a:t>
            </a:r>
            <a:r>
              <a:rPr lang="en-US" dirty="0" err="1"/>
              <a:t>F1</a:t>
            </a:r>
            <a:r>
              <a:rPr lang="en-US" dirty="0"/>
              <a:t>)</a:t>
            </a:r>
          </a:p>
          <a:p>
            <a:pPr marL="201168" lvl="1" indent="0">
              <a:buNone/>
            </a:pPr>
            <a:endParaRPr lang="en-US" dirty="0"/>
          </a:p>
          <a:p>
            <a:pPr marL="201168" lvl="1" indent="0">
              <a:buNone/>
            </a:pPr>
            <a:r>
              <a:rPr lang="en-US" dirty="0"/>
              <a:t>All these EVs failed to diffuse more than ~1000 EVs in the Nordics, eventually going out of business</a:t>
            </a:r>
          </a:p>
          <a:p>
            <a:pPr marL="201168" lvl="1" indent="0">
              <a:buNone/>
            </a:pPr>
            <a:endParaRPr lang="en-US" dirty="0"/>
          </a:p>
        </p:txBody>
      </p:sp>
      <p:sp>
        <p:nvSpPr>
          <p:cNvPr id="4" name="Date Placeholder 3"/>
          <p:cNvSpPr>
            <a:spLocks noGrp="1"/>
          </p:cNvSpPr>
          <p:nvPr>
            <p:ph type="dt" sz="half" idx="10"/>
          </p:nvPr>
        </p:nvSpPr>
        <p:spPr/>
        <p:txBody>
          <a:bodyPr/>
          <a:lstStyle/>
          <a:p>
            <a:r>
              <a:rPr lang="en-GB" dirty="0"/>
              <a:t>07/06/18</a:t>
            </a:r>
            <a:endParaRPr lang="en-US" dirty="0"/>
          </a:p>
        </p:txBody>
      </p:sp>
      <p:sp>
        <p:nvSpPr>
          <p:cNvPr id="5" name="Footer Placeholder 4"/>
          <p:cNvSpPr>
            <a:spLocks noGrp="1"/>
          </p:cNvSpPr>
          <p:nvPr>
            <p:ph type="ftr" sz="quarter" idx="11"/>
          </p:nvPr>
        </p:nvSpPr>
        <p:spPr>
          <a:xfrm>
            <a:off x="3686185" y="6467100"/>
            <a:ext cx="4822804" cy="365125"/>
          </a:xfrm>
        </p:spPr>
        <p:txBody>
          <a:bodyPr/>
          <a:lstStyle/>
          <a:p>
            <a:r>
              <a:rPr lang="en-US" dirty="0"/>
              <a:t>EU-SPRI 2018</a:t>
            </a:r>
          </a:p>
        </p:txBody>
      </p:sp>
      <p:sp>
        <p:nvSpPr>
          <p:cNvPr id="6" name="Slide Number Placeholder 5"/>
          <p:cNvSpPr>
            <a:spLocks noGrp="1"/>
          </p:cNvSpPr>
          <p:nvPr>
            <p:ph type="sldNum" sz="quarter" idx="12"/>
          </p:nvPr>
        </p:nvSpPr>
        <p:spPr/>
        <p:txBody>
          <a:bodyPr/>
          <a:lstStyle/>
          <a:p>
            <a:fld id="{5DA4E2E4-525C-E842-959D-D0D10CF21EC4}" type="slidenum">
              <a:rPr lang="en-US" smtClean="0"/>
              <a:t>13</a:t>
            </a:fld>
            <a:endParaRPr lang="en-US"/>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7413"/>
          <a:stretch/>
        </p:blipFill>
        <p:spPr>
          <a:xfrm>
            <a:off x="7729597" y="0"/>
            <a:ext cx="4462403" cy="1019175"/>
          </a:xfrm>
          <a:prstGeom prst="rect">
            <a:avLst/>
          </a:prstGeom>
        </p:spPr>
      </p:pic>
    </p:spTree>
    <p:extLst>
      <p:ext uri="{BB962C8B-B14F-4D97-AF65-F5344CB8AC3E}">
        <p14:creationId xmlns:p14="http://schemas.microsoft.com/office/powerpoint/2010/main" val="2900928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7411709" cy="1450757"/>
          </a:xfrm>
        </p:spPr>
        <p:txBody>
          <a:bodyPr>
            <a:normAutofit fontScale="90000"/>
          </a:bodyPr>
          <a:lstStyle/>
          <a:p>
            <a:r>
              <a:rPr lang="en-US" dirty="0"/>
              <a:t>Capturing Conspicuousness:</a:t>
            </a:r>
            <a:br>
              <a:rPr lang="en-US" dirty="0"/>
            </a:br>
            <a:r>
              <a:rPr lang="en-US" dirty="0"/>
              <a:t>Maximizing Invidious Comparison</a:t>
            </a:r>
          </a:p>
        </p:txBody>
      </p:sp>
      <p:sp>
        <p:nvSpPr>
          <p:cNvPr id="3" name="Content Placeholder 2"/>
          <p:cNvSpPr>
            <a:spLocks noGrp="1"/>
          </p:cNvSpPr>
          <p:nvPr>
            <p:ph idx="1"/>
          </p:nvPr>
        </p:nvSpPr>
        <p:spPr/>
        <p:txBody>
          <a:bodyPr/>
          <a:lstStyle/>
          <a:p>
            <a:r>
              <a:rPr lang="en-US" dirty="0"/>
              <a:t>Next “round” of EVs – Tesla and Nissan – successfully fit within canons of conspicuousness </a:t>
            </a:r>
          </a:p>
          <a:p>
            <a:r>
              <a:rPr lang="en-US" dirty="0"/>
              <a:t>Both expensive, not focused on maximizing utility, clear signaling of car’s visibility</a:t>
            </a:r>
          </a:p>
          <a:p>
            <a:r>
              <a:rPr lang="en-US" dirty="0"/>
              <a:t>Nissan Leaf capitalizes on “conspicuous altruism” – signaling of pro-environmental</a:t>
            </a:r>
          </a:p>
          <a:p>
            <a:r>
              <a:rPr lang="en-US" dirty="0"/>
              <a:t>Tesla captures more types of conspicuousness (luxury, pro-environmental, mate attraction, </a:t>
            </a:r>
            <a:r>
              <a:rPr lang="en-US" dirty="0" err="1"/>
              <a:t>etc</a:t>
            </a:r>
            <a:r>
              <a:rPr lang="en-US" dirty="0"/>
              <a:t>)</a:t>
            </a:r>
          </a:p>
          <a:p>
            <a:r>
              <a:rPr lang="en-US" dirty="0"/>
              <a:t>Because of interpretive flexibility and lifestyle fragmentation, conspicuous diffusion would posit Tesla would do better than Nissan</a:t>
            </a:r>
          </a:p>
          <a:p>
            <a:r>
              <a:rPr lang="en-US" dirty="0"/>
              <a:t>Often credited Tesla &amp; luxury for normalizing EVs:</a:t>
            </a:r>
          </a:p>
          <a:p>
            <a:pPr marL="201168" lvl="1" indent="0">
              <a:buNone/>
            </a:pPr>
            <a:r>
              <a:rPr lang="en-US" i="1" dirty="0"/>
              <a:t>“Like I said before, the Buddy had almost a laughable image, it’s a nutty car.  So I think actually Tesla knowingly or unknowingly has actually contributed to promoting electric vehicles in a very positive way, it’s a dream that come true for a lot of people</a:t>
            </a:r>
            <a:r>
              <a:rPr lang="en-US" dirty="0"/>
              <a:t>.”  (</a:t>
            </a:r>
            <a:r>
              <a:rPr lang="en-US" dirty="0" err="1"/>
              <a:t>R234</a:t>
            </a:r>
            <a:r>
              <a:rPr lang="en-US" dirty="0"/>
              <a:t>)</a:t>
            </a:r>
          </a:p>
          <a:p>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GB"/>
              <a:t>01/02/18</a:t>
            </a:r>
            <a:endParaRPr lang="en-US"/>
          </a:p>
        </p:txBody>
      </p:sp>
      <p:sp>
        <p:nvSpPr>
          <p:cNvPr id="5" name="Footer Placeholder 4"/>
          <p:cNvSpPr>
            <a:spLocks noGrp="1"/>
          </p:cNvSpPr>
          <p:nvPr>
            <p:ph type="ftr" sz="quarter" idx="11"/>
          </p:nvPr>
        </p:nvSpPr>
        <p:spPr/>
        <p:txBody>
          <a:bodyPr/>
          <a:lstStyle/>
          <a:p>
            <a:r>
              <a:rPr lang="en-US" dirty="0"/>
              <a:t>EU-SPRI 2018</a:t>
            </a:r>
          </a:p>
        </p:txBody>
      </p:sp>
      <p:sp>
        <p:nvSpPr>
          <p:cNvPr id="6" name="Slide Number Placeholder 5"/>
          <p:cNvSpPr>
            <a:spLocks noGrp="1"/>
          </p:cNvSpPr>
          <p:nvPr>
            <p:ph type="sldNum" sz="quarter" idx="12"/>
          </p:nvPr>
        </p:nvSpPr>
        <p:spPr/>
        <p:txBody>
          <a:bodyPr/>
          <a:lstStyle/>
          <a:p>
            <a:fld id="{5DA4E2E4-525C-E842-959D-D0D10CF21EC4}" type="slidenum">
              <a:rPr lang="en-US" smtClean="0"/>
              <a:t>14</a:t>
            </a:fld>
            <a:endParaRPr lang="en-US"/>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7413"/>
          <a:stretch/>
        </p:blipFill>
        <p:spPr>
          <a:xfrm>
            <a:off x="7729597" y="0"/>
            <a:ext cx="4462403" cy="1019175"/>
          </a:xfrm>
          <a:prstGeom prst="rect">
            <a:avLst/>
          </a:prstGeom>
        </p:spPr>
      </p:pic>
    </p:spTree>
    <p:extLst>
      <p:ext uri="{BB962C8B-B14F-4D97-AF65-F5344CB8AC3E}">
        <p14:creationId xmlns:p14="http://schemas.microsoft.com/office/powerpoint/2010/main" val="3508133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792" y="0"/>
            <a:ext cx="10058400" cy="1450757"/>
          </a:xfrm>
        </p:spPr>
        <p:txBody>
          <a:bodyPr/>
          <a:lstStyle/>
          <a:p>
            <a:r>
              <a:rPr lang="en-US" dirty="0"/>
              <a:t>EV Stock vs. Expert/Common Recognition</a:t>
            </a:r>
          </a:p>
        </p:txBody>
      </p:sp>
      <p:sp>
        <p:nvSpPr>
          <p:cNvPr id="4" name="Date Placeholder 3"/>
          <p:cNvSpPr>
            <a:spLocks noGrp="1"/>
          </p:cNvSpPr>
          <p:nvPr>
            <p:ph type="dt" sz="half" idx="10"/>
          </p:nvPr>
        </p:nvSpPr>
        <p:spPr/>
        <p:txBody>
          <a:bodyPr/>
          <a:lstStyle/>
          <a:p>
            <a:r>
              <a:rPr lang="en-GB" dirty="0"/>
              <a:t>07/06/18</a:t>
            </a:r>
            <a:endParaRPr lang="en-US" dirty="0"/>
          </a:p>
        </p:txBody>
      </p:sp>
      <p:sp>
        <p:nvSpPr>
          <p:cNvPr id="5" name="Footer Placeholder 4"/>
          <p:cNvSpPr>
            <a:spLocks noGrp="1"/>
          </p:cNvSpPr>
          <p:nvPr>
            <p:ph type="ftr" sz="quarter" idx="11"/>
          </p:nvPr>
        </p:nvSpPr>
        <p:spPr/>
        <p:txBody>
          <a:bodyPr/>
          <a:lstStyle/>
          <a:p>
            <a:r>
              <a:rPr lang="en-US" dirty="0"/>
              <a:t>EU-SPRI 2018</a:t>
            </a:r>
          </a:p>
        </p:txBody>
      </p:sp>
      <p:sp>
        <p:nvSpPr>
          <p:cNvPr id="6" name="Slide Number Placeholder 5"/>
          <p:cNvSpPr>
            <a:spLocks noGrp="1"/>
          </p:cNvSpPr>
          <p:nvPr>
            <p:ph type="sldNum" sz="quarter" idx="12"/>
          </p:nvPr>
        </p:nvSpPr>
        <p:spPr/>
        <p:txBody>
          <a:bodyPr/>
          <a:lstStyle/>
          <a:p>
            <a:fld id="{5DA4E2E4-525C-E842-959D-D0D10CF21EC4}" type="slidenum">
              <a:rPr lang="en-US" smtClean="0"/>
              <a:t>15</a:t>
            </a:fld>
            <a:endParaRPr lang="en-US"/>
          </a:p>
        </p:txBody>
      </p:sp>
      <p:pic>
        <p:nvPicPr>
          <p:cNvPr id="7" name="Picture 6"/>
          <p:cNvPicPr>
            <a:picLocks noChangeAspect="1"/>
          </p:cNvPicPr>
          <p:nvPr/>
        </p:nvPicPr>
        <p:blipFill>
          <a:blip r:embed="rId3"/>
          <a:stretch>
            <a:fillRect/>
          </a:stretch>
        </p:blipFill>
        <p:spPr>
          <a:xfrm>
            <a:off x="1208868" y="1474756"/>
            <a:ext cx="9329979" cy="4853938"/>
          </a:xfrm>
          <a:prstGeom prst="rect">
            <a:avLst/>
          </a:prstGeom>
        </p:spPr>
      </p:pic>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r="7413"/>
          <a:stretch/>
        </p:blipFill>
        <p:spPr>
          <a:xfrm>
            <a:off x="7729597" y="0"/>
            <a:ext cx="4462403" cy="1019175"/>
          </a:xfrm>
          <a:prstGeom prst="rect">
            <a:avLst/>
          </a:prstGeom>
        </p:spPr>
      </p:pic>
    </p:spTree>
    <p:extLst>
      <p:ext uri="{BB962C8B-B14F-4D97-AF65-F5344CB8AC3E}">
        <p14:creationId xmlns:p14="http://schemas.microsoft.com/office/powerpoint/2010/main" val="2458996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Tesla &amp; Conspicuousness </a:t>
            </a:r>
          </a:p>
        </p:txBody>
      </p:sp>
      <p:sp>
        <p:nvSpPr>
          <p:cNvPr id="4" name="Date Placeholder 3"/>
          <p:cNvSpPr>
            <a:spLocks noGrp="1"/>
          </p:cNvSpPr>
          <p:nvPr>
            <p:ph type="dt" sz="half" idx="10"/>
          </p:nvPr>
        </p:nvSpPr>
        <p:spPr/>
        <p:txBody>
          <a:bodyPr/>
          <a:lstStyle/>
          <a:p>
            <a:r>
              <a:rPr lang="en-GB" dirty="0"/>
              <a:t>07/06/18</a:t>
            </a:r>
            <a:endParaRPr lang="en-US" dirty="0"/>
          </a:p>
        </p:txBody>
      </p:sp>
      <p:sp>
        <p:nvSpPr>
          <p:cNvPr id="5" name="Footer Placeholder 4"/>
          <p:cNvSpPr>
            <a:spLocks noGrp="1"/>
          </p:cNvSpPr>
          <p:nvPr>
            <p:ph type="ftr" sz="quarter" idx="11"/>
          </p:nvPr>
        </p:nvSpPr>
        <p:spPr/>
        <p:txBody>
          <a:bodyPr/>
          <a:lstStyle/>
          <a:p>
            <a:r>
              <a:rPr lang="en-US" dirty="0"/>
              <a:t>EU-SPRI 2018</a:t>
            </a:r>
          </a:p>
        </p:txBody>
      </p:sp>
      <p:sp>
        <p:nvSpPr>
          <p:cNvPr id="6" name="Slide Number Placeholder 5"/>
          <p:cNvSpPr>
            <a:spLocks noGrp="1"/>
          </p:cNvSpPr>
          <p:nvPr>
            <p:ph type="sldNum" sz="quarter" idx="12"/>
          </p:nvPr>
        </p:nvSpPr>
        <p:spPr/>
        <p:txBody>
          <a:bodyPr/>
          <a:lstStyle/>
          <a:p>
            <a:fld id="{5DA4E2E4-525C-E842-959D-D0D10CF21EC4}" type="slidenum">
              <a:rPr lang="en-US" smtClean="0"/>
              <a:t>16</a:t>
            </a:fld>
            <a:endParaRPr lang="en-US"/>
          </a:p>
        </p:txBody>
      </p:sp>
      <p:pic>
        <p:nvPicPr>
          <p:cNvPr id="7" name="Content Placeholder 6" descr="Image result for tesla S-3-X-Y"/>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726264" y="1846263"/>
            <a:ext cx="5207431" cy="4291066"/>
          </a:xfrm>
          <a:prstGeom prst="rect">
            <a:avLst/>
          </a:prstGeom>
          <a:noFill/>
          <a:ln>
            <a:noFill/>
          </a:ln>
        </p:spPr>
      </p:pic>
      <p:sp>
        <p:nvSpPr>
          <p:cNvPr id="8" name="TextBox 7"/>
          <p:cNvSpPr txBox="1"/>
          <p:nvPr/>
        </p:nvSpPr>
        <p:spPr>
          <a:xfrm>
            <a:off x="1097279" y="1737360"/>
            <a:ext cx="5768469" cy="4401205"/>
          </a:xfrm>
          <a:prstGeom prst="rect">
            <a:avLst/>
          </a:prstGeom>
          <a:noFill/>
        </p:spPr>
        <p:txBody>
          <a:bodyPr wrap="square" rtlCol="0">
            <a:spAutoFit/>
          </a:bodyPr>
          <a:lstStyle/>
          <a:p>
            <a:r>
              <a:rPr lang="en-US" dirty="0"/>
              <a:t>Unlike previous EVs, Tesla is “sexy”:</a:t>
            </a:r>
          </a:p>
          <a:p>
            <a:pPr lvl="1">
              <a:spcAft>
                <a:spcPts val="600"/>
              </a:spcAft>
            </a:pPr>
            <a:r>
              <a:rPr lang="en-US" i="1" dirty="0"/>
              <a:t>“A guy who buys a car, he buys his car with a dick, he doesn’t buy with his brain.  Eighty percent, and that’s why Tesla succeeded, because it appeal to his dick.  Boom.” </a:t>
            </a:r>
            <a:r>
              <a:rPr lang="en-US" dirty="0"/>
              <a:t>(</a:t>
            </a:r>
            <a:r>
              <a:rPr lang="en-US" dirty="0" err="1"/>
              <a:t>R196</a:t>
            </a:r>
            <a:r>
              <a:rPr lang="en-US" dirty="0"/>
              <a:t>)</a:t>
            </a:r>
          </a:p>
          <a:p>
            <a:r>
              <a:rPr lang="en-US" dirty="0"/>
              <a:t>Also captured more than just pro-environmentalism:</a:t>
            </a:r>
          </a:p>
          <a:p>
            <a:pPr lvl="1">
              <a:spcAft>
                <a:spcPts val="600"/>
              </a:spcAft>
            </a:pPr>
            <a:r>
              <a:rPr lang="en-US" i="1" dirty="0"/>
              <a:t>“I will say that it is amazing to see how Tesla has remade EVs in terms of making people aware that electric mobility is actually possible. It’s not something where you have to be eco-religious.” </a:t>
            </a:r>
            <a:r>
              <a:rPr lang="en-US" dirty="0"/>
              <a:t>(</a:t>
            </a:r>
            <a:r>
              <a:rPr lang="en-US" dirty="0" err="1"/>
              <a:t>R106</a:t>
            </a:r>
            <a:r>
              <a:rPr lang="en-US" dirty="0"/>
              <a:t>)</a:t>
            </a:r>
          </a:p>
          <a:p>
            <a:r>
              <a:rPr lang="en-US" dirty="0"/>
              <a:t> But still has environmental signaling:</a:t>
            </a:r>
          </a:p>
          <a:p>
            <a:pPr lvl="1"/>
            <a:r>
              <a:rPr lang="en-US" i="1" dirty="0"/>
              <a:t>“And it’s cool and a lot of people that earn a lot of money want to have a Tesla, and it’s not so common that an environmental product are that kind of luxury” (</a:t>
            </a:r>
            <a:r>
              <a:rPr lang="en-US" i="1" dirty="0" err="1"/>
              <a:t>R61</a:t>
            </a:r>
            <a:r>
              <a:rPr lang="en-US" i="1" dirty="0"/>
              <a:t>)</a:t>
            </a:r>
            <a:endParaRPr lang="en-US" dirty="0"/>
          </a:p>
        </p:txBody>
      </p:sp>
      <p:pic>
        <p:nvPicPr>
          <p:cNvPr id="9" name="Picture 8"/>
          <p:cNvPicPr>
            <a:picLocks noChangeAspect="1"/>
          </p:cNvPicPr>
          <p:nvPr/>
        </p:nvPicPr>
        <p:blipFill rotWithShape="1">
          <a:blip r:embed="rId4">
            <a:extLst>
              <a:ext uri="{28A0092B-C50C-407E-A947-70E740481C1C}">
                <a14:useLocalDpi xmlns:a14="http://schemas.microsoft.com/office/drawing/2010/main" val="0"/>
              </a:ext>
            </a:extLst>
          </a:blip>
          <a:srcRect r="7413"/>
          <a:stretch/>
        </p:blipFill>
        <p:spPr>
          <a:xfrm>
            <a:off x="7729597" y="0"/>
            <a:ext cx="4462403" cy="1019175"/>
          </a:xfrm>
          <a:prstGeom prst="rect">
            <a:avLst/>
          </a:prstGeom>
        </p:spPr>
      </p:pic>
    </p:spTree>
    <p:extLst>
      <p:ext uri="{BB962C8B-B14F-4D97-AF65-F5344CB8AC3E}">
        <p14:creationId xmlns:p14="http://schemas.microsoft.com/office/powerpoint/2010/main" val="3254827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Nissan: Halfway to Conspicuousness</a:t>
            </a:r>
          </a:p>
        </p:txBody>
      </p:sp>
      <p:sp>
        <p:nvSpPr>
          <p:cNvPr id="3" name="Content Placeholder 2"/>
          <p:cNvSpPr>
            <a:spLocks noGrp="1"/>
          </p:cNvSpPr>
          <p:nvPr>
            <p:ph idx="1"/>
          </p:nvPr>
        </p:nvSpPr>
        <p:spPr/>
        <p:txBody>
          <a:bodyPr>
            <a:normAutofit fontScale="92500"/>
          </a:bodyPr>
          <a:lstStyle/>
          <a:p>
            <a:r>
              <a:rPr lang="en-US" dirty="0"/>
              <a:t>Nissan Leaf did not fare as well in our interviews, though it fits partially within conspicuous consumption, similar to the Toyota Prius (pro-environmental signaling)</a:t>
            </a:r>
          </a:p>
          <a:p>
            <a:r>
              <a:rPr lang="en-US" dirty="0"/>
              <a:t>However, compared to Tesla, it is somewhat of a half-measure, and comes off comparatively worse</a:t>
            </a:r>
          </a:p>
          <a:p>
            <a:r>
              <a:rPr lang="en-US" dirty="0"/>
              <a:t>For example, many experts who drove Nissan Leafs felt comparative shame:</a:t>
            </a:r>
          </a:p>
          <a:p>
            <a:pPr marL="201168" lvl="1" indent="0">
              <a:buNone/>
            </a:pPr>
            <a:r>
              <a:rPr lang="en-US" i="1" dirty="0"/>
              <a:t>“I’m driving a Nissan Leaf.  I’m waiting for the Tesla Model 3, it’s good-looking car.  The Nissan is ugly as hell but, yeah, you need cool cars you’re not ashamed of.” </a:t>
            </a:r>
            <a:r>
              <a:rPr lang="en-US" dirty="0"/>
              <a:t>(</a:t>
            </a:r>
            <a:r>
              <a:rPr lang="en-US" dirty="0" err="1"/>
              <a:t>R42</a:t>
            </a:r>
            <a:r>
              <a:rPr lang="en-US" dirty="0"/>
              <a:t>)</a:t>
            </a:r>
          </a:p>
          <a:p>
            <a:r>
              <a:rPr lang="en-US" dirty="0"/>
              <a:t>Other experts suggested there was no status value of a Leaf:</a:t>
            </a:r>
          </a:p>
          <a:p>
            <a:pPr marL="201168" lvl="1" indent="0">
              <a:buNone/>
            </a:pPr>
            <a:r>
              <a:rPr lang="en-US" i="1" dirty="0"/>
              <a:t>“Cars are status symbols.  If you are rich enough to buy a Tesla, it’s okay. But there is nothing prestigious about a Nissan Leaf.”  </a:t>
            </a:r>
            <a:r>
              <a:rPr lang="en-US" dirty="0"/>
              <a:t>(</a:t>
            </a:r>
            <a:r>
              <a:rPr lang="en-US" dirty="0" err="1"/>
              <a:t>R95</a:t>
            </a:r>
            <a:r>
              <a:rPr lang="en-US" dirty="0"/>
              <a:t>)</a:t>
            </a:r>
          </a:p>
          <a:p>
            <a:r>
              <a:rPr lang="en-US" dirty="0"/>
              <a:t>Recognition among consumers was very low (8% of focus group mentions, compared to 24% stock):</a:t>
            </a:r>
          </a:p>
          <a:p>
            <a:pPr marL="201168" lvl="1" indent="0">
              <a:buNone/>
            </a:pPr>
            <a:r>
              <a:rPr lang="en-US" i="1" dirty="0"/>
              <a:t>“The Nissan Leaf? I think it is, but I think it is a hybrid… let’s say Tesla, because everybody knows Tesla.” (</a:t>
            </a:r>
            <a:r>
              <a:rPr lang="en-US" i="1" dirty="0" err="1"/>
              <a:t>F3</a:t>
            </a:r>
            <a:r>
              <a:rPr lang="en-US" i="1" dirty="0"/>
              <a:t>)</a:t>
            </a:r>
            <a:endParaRPr lang="en-US" dirty="0"/>
          </a:p>
          <a:p>
            <a:endParaRPr lang="en-US" dirty="0"/>
          </a:p>
        </p:txBody>
      </p:sp>
      <p:sp>
        <p:nvSpPr>
          <p:cNvPr id="4" name="Date Placeholder 3"/>
          <p:cNvSpPr>
            <a:spLocks noGrp="1"/>
          </p:cNvSpPr>
          <p:nvPr>
            <p:ph type="dt" sz="half" idx="10"/>
          </p:nvPr>
        </p:nvSpPr>
        <p:spPr/>
        <p:txBody>
          <a:bodyPr/>
          <a:lstStyle/>
          <a:p>
            <a:r>
              <a:rPr lang="en-GB" dirty="0"/>
              <a:t>07/06/18</a:t>
            </a:r>
            <a:endParaRPr lang="en-US" dirty="0"/>
          </a:p>
        </p:txBody>
      </p:sp>
      <p:sp>
        <p:nvSpPr>
          <p:cNvPr id="5" name="Footer Placeholder 4"/>
          <p:cNvSpPr>
            <a:spLocks noGrp="1"/>
          </p:cNvSpPr>
          <p:nvPr>
            <p:ph type="ftr" sz="quarter" idx="11"/>
          </p:nvPr>
        </p:nvSpPr>
        <p:spPr/>
        <p:txBody>
          <a:bodyPr/>
          <a:lstStyle/>
          <a:p>
            <a:r>
              <a:rPr lang="en-US" dirty="0"/>
              <a:t>EU-SPRI 2018</a:t>
            </a:r>
          </a:p>
        </p:txBody>
      </p:sp>
      <p:sp>
        <p:nvSpPr>
          <p:cNvPr id="6" name="Slide Number Placeholder 5"/>
          <p:cNvSpPr>
            <a:spLocks noGrp="1"/>
          </p:cNvSpPr>
          <p:nvPr>
            <p:ph type="sldNum" sz="quarter" idx="12"/>
          </p:nvPr>
        </p:nvSpPr>
        <p:spPr/>
        <p:txBody>
          <a:bodyPr/>
          <a:lstStyle/>
          <a:p>
            <a:fld id="{5DA4E2E4-525C-E842-959D-D0D10CF21EC4}" type="slidenum">
              <a:rPr lang="en-US" smtClean="0"/>
              <a:t>17</a:t>
            </a:fld>
            <a:endParaRPr lang="en-US"/>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7413"/>
          <a:stretch/>
        </p:blipFill>
        <p:spPr>
          <a:xfrm>
            <a:off x="7729597" y="0"/>
            <a:ext cx="4462403" cy="1019175"/>
          </a:xfrm>
          <a:prstGeom prst="rect">
            <a:avLst/>
          </a:prstGeom>
        </p:spPr>
      </p:pic>
    </p:spTree>
    <p:extLst>
      <p:ext uri="{BB962C8B-B14F-4D97-AF65-F5344CB8AC3E}">
        <p14:creationId xmlns:p14="http://schemas.microsoft.com/office/powerpoint/2010/main" val="777674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9643045" cy="1450757"/>
          </a:xfrm>
        </p:spPr>
        <p:txBody>
          <a:bodyPr>
            <a:normAutofit fontScale="90000"/>
          </a:bodyPr>
          <a:lstStyle/>
          <a:p>
            <a:r>
              <a:rPr lang="en-US" dirty="0"/>
              <a:t>Beyond Tesla: Pecuniary </a:t>
            </a:r>
            <a:br>
              <a:rPr lang="en-US" dirty="0"/>
            </a:br>
            <a:r>
              <a:rPr lang="en-US" dirty="0"/>
              <a:t>Emulation &amp; Developing New Social Norms </a:t>
            </a:r>
          </a:p>
        </p:txBody>
      </p:sp>
      <p:sp>
        <p:nvSpPr>
          <p:cNvPr id="3" name="Content Placeholder 2"/>
          <p:cNvSpPr>
            <a:spLocks noGrp="1"/>
          </p:cNvSpPr>
          <p:nvPr>
            <p:ph idx="1"/>
          </p:nvPr>
        </p:nvSpPr>
        <p:spPr>
          <a:xfrm>
            <a:off x="1097280" y="1845734"/>
            <a:ext cx="10058400" cy="4865032"/>
          </a:xfrm>
        </p:spPr>
        <p:txBody>
          <a:bodyPr>
            <a:normAutofit/>
          </a:bodyPr>
          <a:lstStyle/>
          <a:p>
            <a:r>
              <a:rPr lang="en-US" dirty="0"/>
              <a:t>Tesla has created a new social norm on the viability of reputably owning an EV</a:t>
            </a:r>
          </a:p>
          <a:p>
            <a:r>
              <a:rPr lang="en-US" dirty="0"/>
              <a:t>Drives pecuniary emulation, especially within Norway (arguably in Early Adopter stage)</a:t>
            </a:r>
          </a:p>
          <a:p>
            <a:r>
              <a:rPr lang="en-US" dirty="0"/>
              <a:t>One can see the beginning of loss of conspicuous value in Norway:</a:t>
            </a:r>
          </a:p>
          <a:p>
            <a:pPr marL="201168" lvl="1" indent="0">
              <a:buNone/>
            </a:pPr>
            <a:r>
              <a:rPr lang="en-US" i="1" dirty="0"/>
              <a:t>“I think in the beginning it was like ‘wow it’s a Tesla’, and then when you come to Oslo, and you see a Tesla on every corner, you’re like ‘I guess it’s not that special.’” </a:t>
            </a:r>
            <a:r>
              <a:rPr lang="en-US" dirty="0"/>
              <a:t>(</a:t>
            </a:r>
            <a:r>
              <a:rPr lang="en-US" dirty="0" err="1"/>
              <a:t>R81</a:t>
            </a:r>
            <a:r>
              <a:rPr lang="en-US" dirty="0"/>
              <a:t>)</a:t>
            </a:r>
          </a:p>
          <a:p>
            <a:pPr marL="0">
              <a:buNone/>
            </a:pPr>
            <a:r>
              <a:rPr lang="en-US" dirty="0"/>
              <a:t>In addition, Tesla was also credited with forcing other OEMs to react to the new social norm by investing in EVs:</a:t>
            </a:r>
          </a:p>
          <a:p>
            <a:pPr marL="292608" lvl="1">
              <a:buNone/>
            </a:pPr>
            <a:r>
              <a:rPr lang="en-US" i="1" dirty="0"/>
              <a:t>“We could see that Tesla’s success changed the automobile company’s priorities big time, because they knew Tesla was coming but didn’t believe they would be a success. So that has gone all the way to the boardrooms of BMW and forced them to make better EVs. So they went from being against EVs to wanting to be a part of the solution. They are serious about it and now developing good cars.” </a:t>
            </a:r>
            <a:r>
              <a:rPr lang="en-US" dirty="0"/>
              <a:t>(</a:t>
            </a:r>
            <a:r>
              <a:rPr lang="en-US" dirty="0" err="1"/>
              <a:t>R109</a:t>
            </a:r>
            <a:r>
              <a:rPr lang="en-US" dirty="0"/>
              <a:t>)</a:t>
            </a:r>
          </a:p>
          <a:p>
            <a:pPr marL="292608" lvl="1">
              <a:buNone/>
            </a:pPr>
            <a:r>
              <a:rPr lang="en-US" dirty="0"/>
              <a:t>Also argued by focus group:</a:t>
            </a:r>
          </a:p>
          <a:p>
            <a:pPr marL="292608" lvl="1">
              <a:buNone/>
            </a:pPr>
            <a:r>
              <a:rPr lang="en-US" dirty="0"/>
              <a:t>	“</a:t>
            </a:r>
            <a:r>
              <a:rPr lang="en-US" i="1" dirty="0"/>
              <a:t>And you see of course these companies like Tesla who have been in the forefront, and now you see other more reactionary car.  Volkswagen just announced today that they want to switch to electrical</a:t>
            </a:r>
            <a:r>
              <a:rPr lang="en-US" dirty="0"/>
              <a:t>.” (</a:t>
            </a:r>
            <a:r>
              <a:rPr lang="en-US" dirty="0" err="1"/>
              <a:t>F2</a:t>
            </a:r>
            <a:r>
              <a:rPr lang="en-US" dirty="0"/>
              <a:t>)</a:t>
            </a:r>
          </a:p>
          <a:p>
            <a:pPr marL="292608" lvl="1">
              <a:buNone/>
            </a:pPr>
            <a:endParaRPr lang="en-US" dirty="0"/>
          </a:p>
          <a:p>
            <a:pPr marL="201168" lvl="1" indent="0">
              <a:buNone/>
            </a:pPr>
            <a:endParaRPr lang="en-US" dirty="0"/>
          </a:p>
          <a:p>
            <a:pPr lvl="1"/>
            <a:endParaRPr lang="en-US" dirty="0"/>
          </a:p>
        </p:txBody>
      </p:sp>
      <p:sp>
        <p:nvSpPr>
          <p:cNvPr id="4" name="Date Placeholder 3"/>
          <p:cNvSpPr>
            <a:spLocks noGrp="1"/>
          </p:cNvSpPr>
          <p:nvPr>
            <p:ph type="dt" sz="half" idx="10"/>
          </p:nvPr>
        </p:nvSpPr>
        <p:spPr/>
        <p:txBody>
          <a:bodyPr/>
          <a:lstStyle/>
          <a:p>
            <a:r>
              <a:rPr lang="en-GB" dirty="0"/>
              <a:t>07/06/18</a:t>
            </a:r>
            <a:endParaRPr lang="en-US" dirty="0"/>
          </a:p>
        </p:txBody>
      </p:sp>
      <p:sp>
        <p:nvSpPr>
          <p:cNvPr id="5" name="Footer Placeholder 4"/>
          <p:cNvSpPr>
            <a:spLocks noGrp="1"/>
          </p:cNvSpPr>
          <p:nvPr>
            <p:ph type="ftr" sz="quarter" idx="11"/>
          </p:nvPr>
        </p:nvSpPr>
        <p:spPr/>
        <p:txBody>
          <a:bodyPr/>
          <a:lstStyle/>
          <a:p>
            <a:r>
              <a:rPr lang="en-US" dirty="0"/>
              <a:t>EU-SPRI 2018</a:t>
            </a:r>
          </a:p>
        </p:txBody>
      </p:sp>
      <p:sp>
        <p:nvSpPr>
          <p:cNvPr id="6" name="Slide Number Placeholder 5"/>
          <p:cNvSpPr>
            <a:spLocks noGrp="1"/>
          </p:cNvSpPr>
          <p:nvPr>
            <p:ph type="sldNum" sz="quarter" idx="12"/>
          </p:nvPr>
        </p:nvSpPr>
        <p:spPr/>
        <p:txBody>
          <a:bodyPr/>
          <a:lstStyle/>
          <a:p>
            <a:fld id="{5DA4E2E4-525C-E842-959D-D0D10CF21EC4}" type="slidenum">
              <a:rPr lang="en-US" smtClean="0"/>
              <a:t>18</a:t>
            </a:fld>
            <a:endParaRPr lang="en-US"/>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7413"/>
          <a:stretch/>
        </p:blipFill>
        <p:spPr>
          <a:xfrm>
            <a:off x="7729597" y="0"/>
            <a:ext cx="4462403" cy="1019175"/>
          </a:xfrm>
          <a:prstGeom prst="rect">
            <a:avLst/>
          </a:prstGeom>
        </p:spPr>
      </p:pic>
    </p:spTree>
    <p:extLst>
      <p:ext uri="{BB962C8B-B14F-4D97-AF65-F5344CB8AC3E}">
        <p14:creationId xmlns:p14="http://schemas.microsoft.com/office/powerpoint/2010/main" val="765080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1097280" y="1856244"/>
            <a:ext cx="10058400" cy="4023360"/>
          </a:xfrm>
        </p:spPr>
        <p:txBody>
          <a:bodyPr/>
          <a:lstStyle/>
          <a:p>
            <a:r>
              <a:rPr lang="en-US" dirty="0"/>
              <a:t>Diffusion of electric vehicles (EVs) are key to low-carbon transition </a:t>
            </a:r>
          </a:p>
          <a:p>
            <a:r>
              <a:rPr lang="en-US" dirty="0"/>
              <a:t>Obviously, several studies have investigated diffusion and transitions processes of </a:t>
            </a:r>
            <a:r>
              <a:rPr lang="en-US" dirty="0" err="1"/>
              <a:t>decarbonization</a:t>
            </a:r>
            <a:endParaRPr lang="en-US" dirty="0"/>
          </a:p>
          <a:p>
            <a:r>
              <a:rPr lang="en-US" dirty="0"/>
              <a:t>However, current literature that focus on EV is sparse, and the role of status is under-appreciated</a:t>
            </a:r>
          </a:p>
          <a:p>
            <a:r>
              <a:rPr lang="en-US" dirty="0"/>
              <a:t>Current work focuses on combining status in the diffusion process by introducing a new theory: conspicuous diffusion </a:t>
            </a:r>
          </a:p>
          <a:p>
            <a:r>
              <a:rPr lang="en-US" dirty="0"/>
              <a:t>Presentation will first define conspicuous consumption &amp; diffusion of innovation, then describe theory of conspicuous diffusion, then apply it to diffusion of EVs in the Nordics</a:t>
            </a:r>
          </a:p>
          <a:p>
            <a:r>
              <a:rPr lang="en-US" dirty="0"/>
              <a:t>Concludes with policy implications for EVs and theoretical contributions </a:t>
            </a:r>
          </a:p>
          <a:p>
            <a:pPr marL="0" indent="0">
              <a:buNone/>
            </a:pPr>
            <a:endParaRPr lang="en-US" dirty="0"/>
          </a:p>
        </p:txBody>
      </p:sp>
      <p:sp>
        <p:nvSpPr>
          <p:cNvPr id="4" name="Date Placeholder 3"/>
          <p:cNvSpPr>
            <a:spLocks noGrp="1"/>
          </p:cNvSpPr>
          <p:nvPr>
            <p:ph type="dt" sz="half" idx="10"/>
          </p:nvPr>
        </p:nvSpPr>
        <p:spPr/>
        <p:txBody>
          <a:bodyPr/>
          <a:lstStyle/>
          <a:p>
            <a:r>
              <a:rPr lang="en-GB" dirty="0"/>
              <a:t>07/06/18</a:t>
            </a:r>
            <a:endParaRPr lang="en-US" dirty="0"/>
          </a:p>
        </p:txBody>
      </p:sp>
      <p:sp>
        <p:nvSpPr>
          <p:cNvPr id="5" name="Footer Placeholder 4"/>
          <p:cNvSpPr>
            <a:spLocks noGrp="1"/>
          </p:cNvSpPr>
          <p:nvPr>
            <p:ph type="ftr" sz="quarter" idx="11"/>
          </p:nvPr>
        </p:nvSpPr>
        <p:spPr/>
        <p:txBody>
          <a:bodyPr/>
          <a:lstStyle/>
          <a:p>
            <a:r>
              <a:rPr lang="en-US" dirty="0"/>
              <a:t>EU-SPRI 2018</a:t>
            </a:r>
          </a:p>
        </p:txBody>
      </p:sp>
      <p:sp>
        <p:nvSpPr>
          <p:cNvPr id="6" name="Slide Number Placeholder 5"/>
          <p:cNvSpPr>
            <a:spLocks noGrp="1"/>
          </p:cNvSpPr>
          <p:nvPr>
            <p:ph type="sldNum" sz="quarter" idx="12"/>
          </p:nvPr>
        </p:nvSpPr>
        <p:spPr/>
        <p:txBody>
          <a:bodyPr/>
          <a:lstStyle/>
          <a:p>
            <a:fld id="{5DA4E2E4-525C-E842-959D-D0D10CF21EC4}" type="slidenum">
              <a:rPr lang="en-US" smtClean="0"/>
              <a:t>1</a:t>
            </a:fld>
            <a:endParaRPr lang="en-US"/>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7413"/>
          <a:stretch/>
        </p:blipFill>
        <p:spPr>
          <a:xfrm>
            <a:off x="7729597" y="0"/>
            <a:ext cx="4462403" cy="1019175"/>
          </a:xfrm>
          <a:prstGeom prst="rect">
            <a:avLst/>
          </a:prstGeom>
        </p:spPr>
      </p:pic>
    </p:spTree>
    <p:extLst>
      <p:ext uri="{BB962C8B-B14F-4D97-AF65-F5344CB8AC3E}">
        <p14:creationId xmlns:p14="http://schemas.microsoft.com/office/powerpoint/2010/main" val="3236664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264" y="286603"/>
            <a:ext cx="10861416" cy="1450757"/>
          </a:xfrm>
        </p:spPr>
        <p:txBody>
          <a:bodyPr/>
          <a:lstStyle/>
          <a:p>
            <a:r>
              <a:rPr lang="en-US" dirty="0"/>
              <a:t>Summary of EVs in Nordics in</a:t>
            </a:r>
            <a:br>
              <a:rPr lang="en-US" dirty="0"/>
            </a:br>
            <a:r>
              <a:rPr lang="en-US" dirty="0"/>
              <a:t> Conspicuous Diffusion</a:t>
            </a:r>
          </a:p>
        </p:txBody>
      </p:sp>
      <p:sp>
        <p:nvSpPr>
          <p:cNvPr id="4" name="Date Placeholder 3"/>
          <p:cNvSpPr>
            <a:spLocks noGrp="1"/>
          </p:cNvSpPr>
          <p:nvPr>
            <p:ph type="dt" sz="half" idx="10"/>
          </p:nvPr>
        </p:nvSpPr>
        <p:spPr/>
        <p:txBody>
          <a:bodyPr/>
          <a:lstStyle/>
          <a:p>
            <a:r>
              <a:rPr lang="en-GB"/>
              <a:t>01/02/18</a:t>
            </a:r>
            <a:endParaRPr lang="en-US"/>
          </a:p>
        </p:txBody>
      </p:sp>
      <p:sp>
        <p:nvSpPr>
          <p:cNvPr id="5" name="Footer Placeholder 4"/>
          <p:cNvSpPr>
            <a:spLocks noGrp="1"/>
          </p:cNvSpPr>
          <p:nvPr>
            <p:ph type="ftr" sz="quarter" idx="11"/>
          </p:nvPr>
        </p:nvSpPr>
        <p:spPr/>
        <p:txBody>
          <a:bodyPr/>
          <a:lstStyle/>
          <a:p>
            <a:r>
              <a:rPr lang="en-US"/>
              <a:t>Nordic Electric Vehicle Summit 2018</a:t>
            </a:r>
          </a:p>
        </p:txBody>
      </p:sp>
      <p:sp>
        <p:nvSpPr>
          <p:cNvPr id="6" name="Slide Number Placeholder 5"/>
          <p:cNvSpPr>
            <a:spLocks noGrp="1"/>
          </p:cNvSpPr>
          <p:nvPr>
            <p:ph type="sldNum" sz="quarter" idx="12"/>
          </p:nvPr>
        </p:nvSpPr>
        <p:spPr/>
        <p:txBody>
          <a:bodyPr/>
          <a:lstStyle/>
          <a:p>
            <a:fld id="{5DA4E2E4-525C-E842-959D-D0D10CF21EC4}" type="slidenum">
              <a:rPr lang="en-US" smtClean="0"/>
              <a:t>19</a:t>
            </a:fld>
            <a:endParaRPr lang="en-US"/>
          </a:p>
        </p:txBody>
      </p:sp>
      <p:pic>
        <p:nvPicPr>
          <p:cNvPr id="7" name="Content Placeholder 6"/>
          <p:cNvPicPr>
            <a:picLocks noGrp="1"/>
          </p:cNvPicPr>
          <p:nvPr>
            <p:ph idx="1"/>
          </p:nvPr>
        </p:nvPicPr>
        <p:blipFill>
          <a:blip r:embed="rId3"/>
          <a:stretch>
            <a:fillRect/>
          </a:stretch>
        </p:blipFill>
        <p:spPr>
          <a:xfrm>
            <a:off x="0" y="1648212"/>
            <a:ext cx="12192000" cy="5087550"/>
          </a:xfrm>
          <a:prstGeom prst="rect">
            <a:avLst/>
          </a:prstGeom>
        </p:spPr>
      </p:pic>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r="7413"/>
          <a:stretch/>
        </p:blipFill>
        <p:spPr>
          <a:xfrm>
            <a:off x="7729597" y="0"/>
            <a:ext cx="4462403" cy="1019175"/>
          </a:xfrm>
          <a:prstGeom prst="rect">
            <a:avLst/>
          </a:prstGeom>
        </p:spPr>
      </p:pic>
    </p:spTree>
    <p:extLst>
      <p:ext uri="{BB962C8B-B14F-4D97-AF65-F5344CB8AC3E}">
        <p14:creationId xmlns:p14="http://schemas.microsoft.com/office/powerpoint/2010/main" val="15469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 Policy Implications </a:t>
            </a:r>
          </a:p>
        </p:txBody>
      </p:sp>
      <p:sp>
        <p:nvSpPr>
          <p:cNvPr id="3" name="Content Placeholder 2"/>
          <p:cNvSpPr>
            <a:spLocks noGrp="1"/>
          </p:cNvSpPr>
          <p:nvPr>
            <p:ph idx="1"/>
          </p:nvPr>
        </p:nvSpPr>
        <p:spPr>
          <a:xfrm>
            <a:off x="805912" y="1754408"/>
            <a:ext cx="11155680" cy="4865032"/>
          </a:xfrm>
        </p:spPr>
        <p:txBody>
          <a:bodyPr>
            <a:normAutofit/>
          </a:bodyPr>
          <a:lstStyle/>
          <a:p>
            <a:r>
              <a:rPr lang="en-US" dirty="0"/>
              <a:t>Conspicuous diffusion dictates that new innovations like EVs diffuse more naturally if priced expensively and composed of luxury</a:t>
            </a:r>
          </a:p>
          <a:p>
            <a:r>
              <a:rPr lang="en-US" dirty="0"/>
              <a:t>Governments should avoid “punishing” luxury innovations that are good for society, like Tesla, and instead view it as the first step towards full adoption</a:t>
            </a:r>
          </a:p>
          <a:p>
            <a:r>
              <a:rPr lang="en-US" dirty="0"/>
              <a:t>Instead of taxing luxury EVs, a progressive incentive would be better suited, but also in tandem with policies that increase the visibility and conspicuous value of the Tesla (e.g. free driving in the bus lane, or free parking)</a:t>
            </a:r>
          </a:p>
          <a:p>
            <a:r>
              <a:rPr lang="en-US" dirty="0"/>
              <a:t>Non-intuitively, automakers may want to </a:t>
            </a:r>
            <a:r>
              <a:rPr lang="en-US" i="1" dirty="0"/>
              <a:t>increase</a:t>
            </a:r>
            <a:r>
              <a:rPr lang="en-US" dirty="0"/>
              <a:t> the price of their EVs, and lean into the luxury aspects of EVs – might also better fit business models of early innovations where development costs are high and hard to sell at a loss</a:t>
            </a:r>
          </a:p>
          <a:p>
            <a:r>
              <a:rPr lang="en-US" dirty="0"/>
              <a:t>Automakers should also increase focus on luxury advertising – increases visibility and establishes luxury value of the EV</a:t>
            </a:r>
          </a:p>
          <a:p>
            <a:r>
              <a:rPr lang="en-US" dirty="0"/>
              <a:t>Finally should also consider other forms of conspicuous consumption (blatant benevolence, mate guarding) </a:t>
            </a:r>
          </a:p>
        </p:txBody>
      </p:sp>
      <p:sp>
        <p:nvSpPr>
          <p:cNvPr id="4" name="Date Placeholder 3"/>
          <p:cNvSpPr>
            <a:spLocks noGrp="1"/>
          </p:cNvSpPr>
          <p:nvPr>
            <p:ph type="dt" sz="half" idx="10"/>
          </p:nvPr>
        </p:nvSpPr>
        <p:spPr/>
        <p:txBody>
          <a:bodyPr/>
          <a:lstStyle/>
          <a:p>
            <a:r>
              <a:rPr lang="en-GB" dirty="0"/>
              <a:t>07/06/18</a:t>
            </a:r>
            <a:endParaRPr lang="en-US" dirty="0"/>
          </a:p>
        </p:txBody>
      </p:sp>
      <p:sp>
        <p:nvSpPr>
          <p:cNvPr id="5" name="Footer Placeholder 4"/>
          <p:cNvSpPr>
            <a:spLocks noGrp="1"/>
          </p:cNvSpPr>
          <p:nvPr>
            <p:ph type="ftr" sz="quarter" idx="11"/>
          </p:nvPr>
        </p:nvSpPr>
        <p:spPr/>
        <p:txBody>
          <a:bodyPr/>
          <a:lstStyle/>
          <a:p>
            <a:r>
              <a:rPr lang="en-US" dirty="0"/>
              <a:t>EU-SPRI 2018</a:t>
            </a:r>
          </a:p>
        </p:txBody>
      </p:sp>
      <p:sp>
        <p:nvSpPr>
          <p:cNvPr id="6" name="Slide Number Placeholder 5"/>
          <p:cNvSpPr>
            <a:spLocks noGrp="1"/>
          </p:cNvSpPr>
          <p:nvPr>
            <p:ph type="sldNum" sz="quarter" idx="12"/>
          </p:nvPr>
        </p:nvSpPr>
        <p:spPr/>
        <p:txBody>
          <a:bodyPr/>
          <a:lstStyle/>
          <a:p>
            <a:fld id="{5DA4E2E4-525C-E842-959D-D0D10CF21EC4}" type="slidenum">
              <a:rPr lang="en-US" smtClean="0"/>
              <a:t>20</a:t>
            </a:fld>
            <a:endParaRPr lang="en-US"/>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7413"/>
          <a:stretch/>
        </p:blipFill>
        <p:spPr>
          <a:xfrm>
            <a:off x="7729597" y="0"/>
            <a:ext cx="4462403" cy="1019175"/>
          </a:xfrm>
          <a:prstGeom prst="rect">
            <a:avLst/>
          </a:prstGeom>
        </p:spPr>
      </p:pic>
    </p:spTree>
    <p:extLst>
      <p:ext uri="{BB962C8B-B14F-4D97-AF65-F5344CB8AC3E}">
        <p14:creationId xmlns:p14="http://schemas.microsoft.com/office/powerpoint/2010/main" val="250850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50757"/>
          </a:xfrm>
        </p:spPr>
        <p:txBody>
          <a:bodyPr/>
          <a:lstStyle/>
          <a:p>
            <a:r>
              <a:rPr lang="en-US" dirty="0"/>
              <a:t>Theoretical Contributions</a:t>
            </a:r>
          </a:p>
        </p:txBody>
      </p:sp>
      <p:sp>
        <p:nvSpPr>
          <p:cNvPr id="3" name="Content Placeholder 2"/>
          <p:cNvSpPr>
            <a:spLocks noGrp="1"/>
          </p:cNvSpPr>
          <p:nvPr>
            <p:ph idx="1"/>
          </p:nvPr>
        </p:nvSpPr>
        <p:spPr>
          <a:xfrm>
            <a:off x="1097280" y="1814737"/>
            <a:ext cx="10058400" cy="4614052"/>
          </a:xfrm>
        </p:spPr>
        <p:txBody>
          <a:bodyPr>
            <a:normAutofit/>
          </a:bodyPr>
          <a:lstStyle/>
          <a:p>
            <a:pPr marL="0" indent="0">
              <a:buNone/>
            </a:pPr>
            <a:r>
              <a:rPr lang="en-US" dirty="0"/>
              <a:t>Conspicuous diffusion presents a more comprehensive and tangible theory of conspicuous consumption </a:t>
            </a:r>
          </a:p>
          <a:p>
            <a:pPr marL="0" indent="0">
              <a:buNone/>
            </a:pPr>
            <a:r>
              <a:rPr lang="en-US" dirty="0"/>
              <a:t>Also elaborates on the role of status and socioeconomics in the diffusion of innovation</a:t>
            </a:r>
          </a:p>
          <a:p>
            <a:pPr marL="0" indent="0">
              <a:buNone/>
            </a:pPr>
            <a:r>
              <a:rPr lang="en-US" dirty="0"/>
              <a:t>Future diffusion research should consider including conspicuous consumption characteristics (particularly when the innovation is especially visible in society) when predicting future adoption, and also past failures</a:t>
            </a:r>
          </a:p>
          <a:p>
            <a:pPr marL="0" indent="0">
              <a:buNone/>
            </a:pPr>
            <a:r>
              <a:rPr lang="en-US" dirty="0"/>
              <a:t>Future research should also focus on the role of institutions in conspicuous diffusion (and technological determinism) to flesh out conspicuous diffusion beyond the focus of individual actors</a:t>
            </a:r>
          </a:p>
          <a:p>
            <a:pPr marL="0" indent="0">
              <a:buNone/>
            </a:pPr>
            <a:r>
              <a:rPr lang="en-US" dirty="0"/>
              <a:t>Conspicuous diffusion can also be incorporated into other theories, like the multi-level perspective</a:t>
            </a:r>
          </a:p>
          <a:p>
            <a:pPr marL="0" indent="0">
              <a:buNone/>
            </a:pPr>
            <a:r>
              <a:rPr lang="en-US" dirty="0"/>
              <a:t>In sum, we show that diffusion of innovation is more than cost or discourse, but status, luxury and sexiness</a:t>
            </a:r>
          </a:p>
          <a:p>
            <a:pPr marL="0" indent="0">
              <a:buNone/>
            </a:pPr>
            <a:endParaRPr lang="en-US" dirty="0"/>
          </a:p>
        </p:txBody>
      </p:sp>
      <p:sp>
        <p:nvSpPr>
          <p:cNvPr id="4" name="Date Placeholder 3"/>
          <p:cNvSpPr>
            <a:spLocks noGrp="1"/>
          </p:cNvSpPr>
          <p:nvPr>
            <p:ph type="dt" sz="half" idx="10"/>
          </p:nvPr>
        </p:nvSpPr>
        <p:spPr/>
        <p:txBody>
          <a:bodyPr/>
          <a:lstStyle/>
          <a:p>
            <a:r>
              <a:rPr lang="en-GB" dirty="0"/>
              <a:t>07/06/18</a:t>
            </a:r>
            <a:endParaRPr lang="en-US" dirty="0"/>
          </a:p>
        </p:txBody>
      </p:sp>
      <p:sp>
        <p:nvSpPr>
          <p:cNvPr id="5" name="Footer Placeholder 4"/>
          <p:cNvSpPr>
            <a:spLocks noGrp="1"/>
          </p:cNvSpPr>
          <p:nvPr>
            <p:ph type="ftr" sz="quarter" idx="11"/>
          </p:nvPr>
        </p:nvSpPr>
        <p:spPr/>
        <p:txBody>
          <a:bodyPr/>
          <a:lstStyle/>
          <a:p>
            <a:r>
              <a:rPr lang="en-US" dirty="0"/>
              <a:t>EU-SPRI 2018</a:t>
            </a:r>
          </a:p>
        </p:txBody>
      </p:sp>
      <p:sp>
        <p:nvSpPr>
          <p:cNvPr id="6" name="Slide Number Placeholder 5"/>
          <p:cNvSpPr>
            <a:spLocks noGrp="1"/>
          </p:cNvSpPr>
          <p:nvPr>
            <p:ph type="sldNum" sz="quarter" idx="12"/>
          </p:nvPr>
        </p:nvSpPr>
        <p:spPr/>
        <p:txBody>
          <a:bodyPr/>
          <a:lstStyle/>
          <a:p>
            <a:fld id="{5DA4E2E4-525C-E842-959D-D0D10CF21EC4}" type="slidenum">
              <a:rPr lang="en-US" smtClean="0"/>
              <a:t>21</a:t>
            </a:fld>
            <a:endParaRPr lang="en-US"/>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7413"/>
          <a:stretch/>
        </p:blipFill>
        <p:spPr>
          <a:xfrm>
            <a:off x="7729597" y="0"/>
            <a:ext cx="4462403" cy="1019175"/>
          </a:xfrm>
          <a:prstGeom prst="rect">
            <a:avLst/>
          </a:prstGeom>
        </p:spPr>
      </p:pic>
    </p:spTree>
    <p:extLst>
      <p:ext uri="{BB962C8B-B14F-4D97-AF65-F5344CB8AC3E}">
        <p14:creationId xmlns:p14="http://schemas.microsoft.com/office/powerpoint/2010/main" val="2723336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Date Placeholder 3"/>
          <p:cNvSpPr>
            <a:spLocks noGrp="1"/>
          </p:cNvSpPr>
          <p:nvPr>
            <p:ph type="dt" sz="half" idx="10"/>
          </p:nvPr>
        </p:nvSpPr>
        <p:spPr/>
        <p:txBody>
          <a:bodyPr/>
          <a:lstStyle/>
          <a:p>
            <a:r>
              <a:rPr lang="en-GB" dirty="0"/>
              <a:t>07/06/18</a:t>
            </a:r>
            <a:endParaRPr lang="en-US" dirty="0"/>
          </a:p>
        </p:txBody>
      </p:sp>
      <p:sp>
        <p:nvSpPr>
          <p:cNvPr id="5" name="Footer Placeholder 4"/>
          <p:cNvSpPr>
            <a:spLocks noGrp="1"/>
          </p:cNvSpPr>
          <p:nvPr>
            <p:ph type="ftr" sz="quarter" idx="11"/>
          </p:nvPr>
        </p:nvSpPr>
        <p:spPr/>
        <p:txBody>
          <a:bodyPr/>
          <a:lstStyle/>
          <a:p>
            <a:r>
              <a:rPr lang="en-US" dirty="0"/>
              <a:t>EU-SPRI 2018</a:t>
            </a:r>
          </a:p>
        </p:txBody>
      </p:sp>
      <p:sp>
        <p:nvSpPr>
          <p:cNvPr id="6" name="Slide Number Placeholder 5"/>
          <p:cNvSpPr>
            <a:spLocks noGrp="1"/>
          </p:cNvSpPr>
          <p:nvPr>
            <p:ph type="sldNum" sz="quarter" idx="12"/>
          </p:nvPr>
        </p:nvSpPr>
        <p:spPr/>
        <p:txBody>
          <a:bodyPr/>
          <a:lstStyle/>
          <a:p>
            <a:fld id="{5DA4E2E4-525C-E842-959D-D0D10CF21EC4}" type="slidenum">
              <a:rPr lang="en-US" smtClean="0"/>
              <a:t>22</a:t>
            </a:fld>
            <a:endParaRPr lang="en-US"/>
          </a:p>
        </p:txBody>
      </p:sp>
      <p:sp>
        <p:nvSpPr>
          <p:cNvPr id="13" name="Content Placeholder 9"/>
          <p:cNvSpPr txBox="1">
            <a:spLocks/>
          </p:cNvSpPr>
          <p:nvPr/>
        </p:nvSpPr>
        <p:spPr>
          <a:xfrm>
            <a:off x="4019064" y="4053301"/>
            <a:ext cx="5063677" cy="1815793"/>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spcBef>
                <a:spcPts val="0"/>
              </a:spcBef>
            </a:pPr>
            <a:endParaRPr lang="en-US" sz="1800" dirty="0"/>
          </a:p>
          <a:p>
            <a:pPr algn="ctr">
              <a:lnSpc>
                <a:spcPct val="100000"/>
              </a:lnSpc>
              <a:spcBef>
                <a:spcPts val="0"/>
              </a:spcBef>
              <a:spcAft>
                <a:spcPts val="0"/>
              </a:spcAft>
            </a:pPr>
            <a:r>
              <a:rPr lang="en-US" dirty="0"/>
              <a:t>Lance Noel</a:t>
            </a:r>
          </a:p>
          <a:p>
            <a:pPr algn="ctr">
              <a:lnSpc>
                <a:spcPct val="100000"/>
              </a:lnSpc>
              <a:spcBef>
                <a:spcPts val="0"/>
              </a:spcBef>
              <a:spcAft>
                <a:spcPts val="0"/>
              </a:spcAft>
            </a:pPr>
            <a:r>
              <a:rPr lang="en-US" dirty="0"/>
              <a:t>Mobile: +45 6196 8669</a:t>
            </a:r>
          </a:p>
          <a:p>
            <a:pPr algn="ctr">
              <a:lnSpc>
                <a:spcPct val="100000"/>
              </a:lnSpc>
              <a:spcBef>
                <a:spcPts val="0"/>
              </a:spcBef>
              <a:spcAft>
                <a:spcPts val="0"/>
              </a:spcAft>
            </a:pPr>
            <a:r>
              <a:rPr lang="en-US" dirty="0">
                <a:hlinkClick r:id="rId3"/>
              </a:rPr>
              <a:t>lnoel@btech.au.dk</a:t>
            </a:r>
            <a:endParaRPr lang="en-US" dirty="0"/>
          </a:p>
          <a:p>
            <a:pPr algn="ctr">
              <a:lnSpc>
                <a:spcPct val="100000"/>
              </a:lnSpc>
              <a:spcBef>
                <a:spcPts val="0"/>
              </a:spcBef>
              <a:spcAft>
                <a:spcPts val="0"/>
              </a:spcAft>
            </a:pPr>
            <a:r>
              <a:rPr lang="en-US" dirty="0">
                <a:hlinkClick r:id="rId4"/>
              </a:rPr>
              <a:t>@</a:t>
            </a:r>
            <a:r>
              <a:rPr lang="en-US" dirty="0" err="1">
                <a:hlinkClick r:id="rId4"/>
              </a:rPr>
              <a:t>LanceV2G</a:t>
            </a:r>
            <a:endParaRPr lang="en-US" dirty="0"/>
          </a:p>
          <a:p>
            <a:pPr algn="ctr">
              <a:lnSpc>
                <a:spcPct val="100000"/>
              </a:lnSpc>
              <a:spcBef>
                <a:spcPts val="0"/>
              </a:spcBef>
              <a:spcAft>
                <a:spcPts val="0"/>
              </a:spcAft>
            </a:pPr>
            <a:endParaRPr lang="en-US" dirty="0"/>
          </a:p>
          <a:p>
            <a:pPr algn="ctr">
              <a:spcBef>
                <a:spcPts val="0"/>
              </a:spcBef>
            </a:pPr>
            <a:endParaRPr lang="en-US" sz="1800" dirty="0"/>
          </a:p>
        </p:txBody>
      </p:sp>
      <p:pic>
        <p:nvPicPr>
          <p:cNvPr id="11" name="Picture 10"/>
          <p:cNvPicPr>
            <a:picLocks noChangeAspect="1"/>
          </p:cNvPicPr>
          <p:nvPr/>
        </p:nvPicPr>
        <p:blipFill>
          <a:blip r:embed="rId5">
            <a:extLst>
              <a:ext uri="{BEBA8EAE-BF5A-486C-A8C5-ECC9F3942E4B}">
                <a14:imgProps xmlns:a14="http://schemas.microsoft.com/office/drawing/2010/main">
                  <a14:imgLayer r:embed="rId6">
                    <a14:imgEffect>
                      <a14:colorTemperature colorTemp="7200"/>
                    </a14:imgEffect>
                    <a14:imgEffect>
                      <a14:saturation sat="0"/>
                    </a14:imgEffect>
                    <a14:imgEffect>
                      <a14:brightnessContrast bright="10000" contrast="8000"/>
                    </a14:imgEffect>
                  </a14:imgLayer>
                </a14:imgProps>
              </a:ext>
              <a:ext uri="{28A0092B-C50C-407E-A947-70E740481C1C}">
                <a14:useLocalDpi xmlns:a14="http://schemas.microsoft.com/office/drawing/2010/main" val="0"/>
              </a:ext>
            </a:extLst>
          </a:blip>
          <a:stretch>
            <a:fillRect/>
          </a:stretch>
        </p:blipFill>
        <p:spPr>
          <a:xfrm>
            <a:off x="5647498" y="2001595"/>
            <a:ext cx="1806807" cy="1797819"/>
          </a:xfrm>
          <a:prstGeom prst="rect">
            <a:avLst/>
          </a:prstGeom>
        </p:spPr>
      </p:pic>
      <p:pic>
        <p:nvPicPr>
          <p:cNvPr id="12" name="Picture 11"/>
          <p:cNvPicPr>
            <a:picLocks noChangeAspect="1"/>
          </p:cNvPicPr>
          <p:nvPr/>
        </p:nvPicPr>
        <p:blipFill rotWithShape="1">
          <a:blip r:embed="rId7">
            <a:extLst>
              <a:ext uri="{28A0092B-C50C-407E-A947-70E740481C1C}">
                <a14:useLocalDpi xmlns:a14="http://schemas.microsoft.com/office/drawing/2010/main" val="0"/>
              </a:ext>
            </a:extLst>
          </a:blip>
          <a:srcRect r="7413"/>
          <a:stretch/>
        </p:blipFill>
        <p:spPr>
          <a:xfrm>
            <a:off x="7729597" y="0"/>
            <a:ext cx="4462403" cy="1019175"/>
          </a:xfrm>
          <a:prstGeom prst="rect">
            <a:avLst/>
          </a:prstGeom>
        </p:spPr>
      </p:pic>
    </p:spTree>
    <p:extLst>
      <p:ext uri="{BB962C8B-B14F-4D97-AF65-F5344CB8AC3E}">
        <p14:creationId xmlns:p14="http://schemas.microsoft.com/office/powerpoint/2010/main" val="1539613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Conspicuous Consumption</a:t>
            </a:r>
          </a:p>
        </p:txBody>
      </p:sp>
      <p:sp>
        <p:nvSpPr>
          <p:cNvPr id="3" name="Content Placeholder 2"/>
          <p:cNvSpPr>
            <a:spLocks noGrp="1"/>
          </p:cNvSpPr>
          <p:nvPr>
            <p:ph idx="1"/>
          </p:nvPr>
        </p:nvSpPr>
        <p:spPr>
          <a:xfrm>
            <a:off x="1097279" y="1845733"/>
            <a:ext cx="10396381" cy="4786561"/>
          </a:xfrm>
        </p:spPr>
        <p:txBody>
          <a:bodyPr>
            <a:normAutofit/>
          </a:bodyPr>
          <a:lstStyle/>
          <a:p>
            <a:pPr marL="0" indent="0">
              <a:buNone/>
            </a:pPr>
            <a:r>
              <a:rPr lang="en-US" dirty="0"/>
              <a:t>Vehicles, historically, have often been associated with status – need to understand status</a:t>
            </a:r>
          </a:p>
          <a:p>
            <a:pPr marL="0" indent="0">
              <a:buNone/>
            </a:pPr>
            <a:r>
              <a:rPr lang="en-US" dirty="0"/>
              <a:t>To incorporate status into diffusion theory, I utilize Veblen’s theory of conspicuous consumption</a:t>
            </a:r>
          </a:p>
          <a:p>
            <a:pPr marL="0" indent="0">
              <a:buNone/>
            </a:pPr>
            <a:r>
              <a:rPr lang="en-US" dirty="0"/>
              <a:t>Conspicuous consumption shows status by conspicuously wasting excess wealth to others, which garners status and respect from society</a:t>
            </a:r>
          </a:p>
          <a:p>
            <a:pPr marL="0" indent="0">
              <a:buNone/>
            </a:pPr>
            <a:r>
              <a:rPr lang="en-US" dirty="0"/>
              <a:t>Includes various forms: conspicuous subservience, conspicuous leisure, conspicuous consumption, conspicuous devotion, etc.</a:t>
            </a:r>
          </a:p>
          <a:p>
            <a:pPr marL="0" indent="0">
              <a:buNone/>
            </a:pPr>
            <a:r>
              <a:rPr lang="en-US" dirty="0"/>
              <a:t>Three key concepts:</a:t>
            </a:r>
          </a:p>
          <a:p>
            <a:pPr marL="292608" lvl="1" indent="0">
              <a:buNone/>
            </a:pPr>
            <a:r>
              <a:rPr lang="en-US" dirty="0"/>
              <a:t>1) “Invidious comparison” – upper class strives to distinguish themselves from lower class</a:t>
            </a:r>
          </a:p>
          <a:p>
            <a:pPr marL="292608" lvl="1" indent="0">
              <a:buNone/>
            </a:pPr>
            <a:r>
              <a:rPr lang="en-US" dirty="0"/>
              <a:t>2) “Pecuniary emulation” – subsequent lower classes strive to imitate higher classes to garner status</a:t>
            </a:r>
          </a:p>
          <a:p>
            <a:pPr marL="292608" lvl="1" indent="0">
              <a:buNone/>
            </a:pPr>
            <a:r>
              <a:rPr lang="en-US" dirty="0"/>
              <a:t>3) “Canon of conspicuous waste” – societal approved conspicuous traditions that distinguished elite from lower class </a:t>
            </a:r>
          </a:p>
          <a:p>
            <a:pPr marL="0" indent="0">
              <a:buNone/>
            </a:pPr>
            <a:r>
              <a:rPr lang="en-US" dirty="0"/>
              <a:t>Recent research has focused on connection between conspicuous consumption and mate attraction</a:t>
            </a:r>
          </a:p>
        </p:txBody>
      </p:sp>
      <p:sp>
        <p:nvSpPr>
          <p:cNvPr id="4" name="Date Placeholder 3"/>
          <p:cNvSpPr>
            <a:spLocks noGrp="1"/>
          </p:cNvSpPr>
          <p:nvPr>
            <p:ph type="dt" sz="half" idx="10"/>
          </p:nvPr>
        </p:nvSpPr>
        <p:spPr/>
        <p:txBody>
          <a:bodyPr/>
          <a:lstStyle/>
          <a:p>
            <a:r>
              <a:rPr lang="en-GB" dirty="0"/>
              <a:t>07/06/18</a:t>
            </a:r>
            <a:endParaRPr lang="en-US" dirty="0"/>
          </a:p>
        </p:txBody>
      </p:sp>
      <p:sp>
        <p:nvSpPr>
          <p:cNvPr id="5" name="Footer Placeholder 4"/>
          <p:cNvSpPr>
            <a:spLocks noGrp="1"/>
          </p:cNvSpPr>
          <p:nvPr>
            <p:ph type="ftr" sz="quarter" idx="11"/>
          </p:nvPr>
        </p:nvSpPr>
        <p:spPr/>
        <p:txBody>
          <a:bodyPr/>
          <a:lstStyle/>
          <a:p>
            <a:r>
              <a:rPr lang="en-US" dirty="0"/>
              <a:t>EU-SPRI 2018</a:t>
            </a:r>
          </a:p>
        </p:txBody>
      </p:sp>
      <p:sp>
        <p:nvSpPr>
          <p:cNvPr id="6" name="Slide Number Placeholder 5"/>
          <p:cNvSpPr>
            <a:spLocks noGrp="1"/>
          </p:cNvSpPr>
          <p:nvPr>
            <p:ph type="sldNum" sz="quarter" idx="12"/>
          </p:nvPr>
        </p:nvSpPr>
        <p:spPr/>
        <p:txBody>
          <a:bodyPr/>
          <a:lstStyle/>
          <a:p>
            <a:fld id="{5DA4E2E4-525C-E842-959D-D0D10CF21EC4}" type="slidenum">
              <a:rPr lang="en-US" smtClean="0"/>
              <a:t>2</a:t>
            </a:fld>
            <a:endParaRPr lang="en-US"/>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7413"/>
          <a:stretch/>
        </p:blipFill>
        <p:spPr>
          <a:xfrm>
            <a:off x="7729597" y="0"/>
            <a:ext cx="4462403" cy="1019175"/>
          </a:xfrm>
          <a:prstGeom prst="rect">
            <a:avLst/>
          </a:prstGeom>
        </p:spPr>
      </p:pic>
    </p:spTree>
    <p:extLst>
      <p:ext uri="{BB962C8B-B14F-4D97-AF65-F5344CB8AC3E}">
        <p14:creationId xmlns:p14="http://schemas.microsoft.com/office/powerpoint/2010/main" val="970219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50757"/>
          </a:xfrm>
        </p:spPr>
        <p:txBody>
          <a:bodyPr/>
          <a:lstStyle/>
          <a:p>
            <a:r>
              <a:rPr lang="en-US" dirty="0"/>
              <a:t>Diffusion of Innovation</a:t>
            </a:r>
          </a:p>
        </p:txBody>
      </p:sp>
      <p:sp>
        <p:nvSpPr>
          <p:cNvPr id="4" name="Date Placeholder 3"/>
          <p:cNvSpPr>
            <a:spLocks noGrp="1"/>
          </p:cNvSpPr>
          <p:nvPr>
            <p:ph type="dt" sz="half" idx="10"/>
          </p:nvPr>
        </p:nvSpPr>
        <p:spPr/>
        <p:txBody>
          <a:bodyPr/>
          <a:lstStyle/>
          <a:p>
            <a:r>
              <a:rPr lang="en-GB" dirty="0"/>
              <a:t>07/06/18</a:t>
            </a:r>
            <a:endParaRPr lang="en-US" dirty="0"/>
          </a:p>
        </p:txBody>
      </p:sp>
      <p:sp>
        <p:nvSpPr>
          <p:cNvPr id="5" name="Footer Placeholder 4"/>
          <p:cNvSpPr>
            <a:spLocks noGrp="1"/>
          </p:cNvSpPr>
          <p:nvPr>
            <p:ph type="ftr" sz="quarter" idx="11"/>
          </p:nvPr>
        </p:nvSpPr>
        <p:spPr/>
        <p:txBody>
          <a:bodyPr/>
          <a:lstStyle/>
          <a:p>
            <a:r>
              <a:rPr lang="en-US" dirty="0"/>
              <a:t>EU-SPRI 2018</a:t>
            </a:r>
          </a:p>
        </p:txBody>
      </p:sp>
      <p:sp>
        <p:nvSpPr>
          <p:cNvPr id="6" name="Slide Number Placeholder 5"/>
          <p:cNvSpPr>
            <a:spLocks noGrp="1"/>
          </p:cNvSpPr>
          <p:nvPr>
            <p:ph type="sldNum" sz="quarter" idx="12"/>
          </p:nvPr>
        </p:nvSpPr>
        <p:spPr/>
        <p:txBody>
          <a:bodyPr/>
          <a:lstStyle/>
          <a:p>
            <a:fld id="{5DA4E2E4-525C-E842-959D-D0D10CF21EC4}" type="slidenum">
              <a:rPr lang="en-US" smtClean="0"/>
              <a:t>3</a:t>
            </a:fld>
            <a:endParaRPr lang="en-US"/>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7413"/>
          <a:stretch/>
        </p:blipFill>
        <p:spPr>
          <a:xfrm>
            <a:off x="7729597" y="0"/>
            <a:ext cx="4462403" cy="1019175"/>
          </a:xfrm>
          <a:prstGeom prst="rect">
            <a:avLst/>
          </a:prstGeom>
        </p:spPr>
      </p:pic>
      <p:pic>
        <p:nvPicPr>
          <p:cNvPr id="8" name="Content Placeholder 7"/>
          <p:cNvPicPr>
            <a:picLocks noGrp="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5925312" y="2128723"/>
            <a:ext cx="6158658" cy="3566915"/>
          </a:xfrm>
          <a:prstGeom prst="rect">
            <a:avLst/>
          </a:prstGeom>
          <a:noFill/>
          <a:ln>
            <a:noFill/>
          </a:ln>
        </p:spPr>
      </p:pic>
      <p:sp>
        <p:nvSpPr>
          <p:cNvPr id="9" name="TextBox 8"/>
          <p:cNvSpPr txBox="1"/>
          <p:nvPr/>
        </p:nvSpPr>
        <p:spPr>
          <a:xfrm>
            <a:off x="1097280" y="1840375"/>
            <a:ext cx="4921555" cy="3970318"/>
          </a:xfrm>
          <a:prstGeom prst="rect">
            <a:avLst/>
          </a:prstGeom>
          <a:noFill/>
        </p:spPr>
        <p:txBody>
          <a:bodyPr wrap="square" rtlCol="0">
            <a:spAutoFit/>
          </a:bodyPr>
          <a:lstStyle/>
          <a:p>
            <a:r>
              <a:rPr lang="en-US" dirty="0"/>
              <a:t>Diffusion of innovation explains diffusion process across a population, through communication channel</a:t>
            </a:r>
          </a:p>
          <a:p>
            <a:endParaRPr lang="en-US" dirty="0"/>
          </a:p>
          <a:p>
            <a:r>
              <a:rPr lang="en-US" dirty="0"/>
              <a:t>Five characteristics of an innovation:  relative advantage, compatibility, complexity, </a:t>
            </a:r>
            <a:r>
              <a:rPr lang="en-US" dirty="0" err="1"/>
              <a:t>trialability</a:t>
            </a:r>
            <a:r>
              <a:rPr lang="en-US" dirty="0"/>
              <a:t>, observability</a:t>
            </a:r>
          </a:p>
          <a:p>
            <a:endParaRPr lang="en-US" dirty="0"/>
          </a:p>
          <a:p>
            <a:r>
              <a:rPr lang="en-US" dirty="0"/>
              <a:t>Five adopter categories: innovator, early adopter, early majority, later majority, laggards</a:t>
            </a:r>
          </a:p>
          <a:p>
            <a:endParaRPr lang="en-US" dirty="0"/>
          </a:p>
          <a:p>
            <a:r>
              <a:rPr lang="en-US" dirty="0"/>
              <a:t>Five steps in decision process: 1) knowledge, 2) persuasion, 3) decision, 4) implementation, 5) confirmation</a:t>
            </a:r>
          </a:p>
        </p:txBody>
      </p:sp>
    </p:spTree>
    <p:extLst>
      <p:ext uri="{BB962C8B-B14F-4D97-AF65-F5344CB8AC3E}">
        <p14:creationId xmlns:p14="http://schemas.microsoft.com/office/powerpoint/2010/main" val="1187745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50757"/>
          </a:xfrm>
        </p:spPr>
        <p:txBody>
          <a:bodyPr/>
          <a:lstStyle/>
          <a:p>
            <a:r>
              <a:rPr lang="en-US" dirty="0"/>
              <a:t>Theoretical Weaknesses/Research Gaps</a:t>
            </a:r>
          </a:p>
        </p:txBody>
      </p:sp>
      <p:sp>
        <p:nvSpPr>
          <p:cNvPr id="4" name="Date Placeholder 3"/>
          <p:cNvSpPr>
            <a:spLocks noGrp="1"/>
          </p:cNvSpPr>
          <p:nvPr>
            <p:ph type="dt" sz="half" idx="10"/>
          </p:nvPr>
        </p:nvSpPr>
        <p:spPr/>
        <p:txBody>
          <a:bodyPr/>
          <a:lstStyle/>
          <a:p>
            <a:r>
              <a:rPr lang="en-GB" dirty="0"/>
              <a:t>07/06/18</a:t>
            </a:r>
            <a:endParaRPr lang="en-US" dirty="0"/>
          </a:p>
        </p:txBody>
      </p:sp>
      <p:sp>
        <p:nvSpPr>
          <p:cNvPr id="5" name="Footer Placeholder 4"/>
          <p:cNvSpPr>
            <a:spLocks noGrp="1"/>
          </p:cNvSpPr>
          <p:nvPr>
            <p:ph type="ftr" sz="quarter" idx="11"/>
          </p:nvPr>
        </p:nvSpPr>
        <p:spPr/>
        <p:txBody>
          <a:bodyPr/>
          <a:lstStyle/>
          <a:p>
            <a:r>
              <a:rPr lang="en-US" dirty="0"/>
              <a:t>EU-SPRI 2018</a:t>
            </a:r>
          </a:p>
        </p:txBody>
      </p:sp>
      <p:sp>
        <p:nvSpPr>
          <p:cNvPr id="6" name="Slide Number Placeholder 5"/>
          <p:cNvSpPr>
            <a:spLocks noGrp="1"/>
          </p:cNvSpPr>
          <p:nvPr>
            <p:ph type="sldNum" sz="quarter" idx="12"/>
          </p:nvPr>
        </p:nvSpPr>
        <p:spPr/>
        <p:txBody>
          <a:bodyPr/>
          <a:lstStyle/>
          <a:p>
            <a:fld id="{5DA4E2E4-525C-E842-959D-D0D10CF21EC4}" type="slidenum">
              <a:rPr lang="en-US" smtClean="0"/>
              <a:t>4</a:t>
            </a:fld>
            <a:endParaRPr lang="en-US"/>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7413"/>
          <a:stretch/>
        </p:blipFill>
        <p:spPr>
          <a:xfrm>
            <a:off x="7729597" y="0"/>
            <a:ext cx="4462403" cy="1019175"/>
          </a:xfrm>
          <a:prstGeom prst="rect">
            <a:avLst/>
          </a:prstGeom>
        </p:spPr>
      </p:pic>
      <p:graphicFrame>
        <p:nvGraphicFramePr>
          <p:cNvPr id="10" name="Content Placeholder 9"/>
          <p:cNvGraphicFramePr>
            <a:graphicFrameLocks noGrp="1"/>
          </p:cNvGraphicFramePr>
          <p:nvPr>
            <p:ph idx="1"/>
            <p:extLst>
              <p:ext uri="{D42A27DB-BD31-4B8C-83A1-F6EECF244321}">
                <p14:modId xmlns:p14="http://schemas.microsoft.com/office/powerpoint/2010/main" val="3088034021"/>
              </p:ext>
            </p:extLst>
          </p:nvPr>
        </p:nvGraphicFramePr>
        <p:xfrm>
          <a:off x="1096963" y="1846261"/>
          <a:ext cx="10058400" cy="2959548"/>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20000"/>
                    </a:ext>
                  </a:extLst>
                </a:gridCol>
                <a:gridCol w="5029200">
                  <a:extLst>
                    <a:ext uri="{9D8B030D-6E8A-4147-A177-3AD203B41FA5}">
                      <a16:colId xmlns:a16="http://schemas.microsoft.com/office/drawing/2014/main" val="20001"/>
                    </a:ext>
                  </a:extLst>
                </a:gridCol>
              </a:tblGrid>
              <a:tr h="399228">
                <a:tc>
                  <a:txBody>
                    <a:bodyPr/>
                    <a:lstStyle/>
                    <a:p>
                      <a:pPr algn="ctr"/>
                      <a:r>
                        <a:rPr lang="en-US" noProof="0" dirty="0"/>
                        <a:t>Conspicuous Consumption</a:t>
                      </a:r>
                    </a:p>
                  </a:txBody>
                  <a:tcPr/>
                </a:tc>
                <a:tc>
                  <a:txBody>
                    <a:bodyPr/>
                    <a:lstStyle/>
                    <a:p>
                      <a:pPr algn="ctr"/>
                      <a:r>
                        <a:rPr lang="en-US" noProof="0" dirty="0"/>
                        <a:t>Diffusion of Innovation</a:t>
                      </a:r>
                    </a:p>
                  </a:txBody>
                  <a:tcPr/>
                </a:tc>
                <a:extLst>
                  <a:ext uri="{0D108BD9-81ED-4DB2-BD59-A6C34878D82A}">
                    <a16:rowId xmlns:a16="http://schemas.microsoft.com/office/drawing/2014/main" val="10000"/>
                  </a:ext>
                </a:extLst>
              </a:tr>
              <a:tr h="2144160">
                <a:tc>
                  <a:txBody>
                    <a:bodyPr/>
                    <a:lstStyle/>
                    <a:p>
                      <a:r>
                        <a:rPr lang="en-US" noProof="0" dirty="0"/>
                        <a:t>-Original theory not comprehensive/testable (there’s no model)</a:t>
                      </a:r>
                    </a:p>
                    <a:p>
                      <a:r>
                        <a:rPr lang="en-US" noProof="0" dirty="0"/>
                        <a:t>-Arguably</a:t>
                      </a:r>
                      <a:r>
                        <a:rPr lang="en-US" baseline="0" noProof="0" dirty="0"/>
                        <a:t> overly rigid construction of society (emulation should be more lifestyle-focused)</a:t>
                      </a:r>
                    </a:p>
                    <a:p>
                      <a:r>
                        <a:rPr lang="en-US" baseline="0" noProof="0" dirty="0"/>
                        <a:t>-Overly focused on individuals (though there is discussion of institutions)</a:t>
                      </a:r>
                    </a:p>
                    <a:p>
                      <a:r>
                        <a:rPr lang="en-US" baseline="0" noProof="0" dirty="0"/>
                        <a:t>-Despite ready connections, no theoretical connection to diffusion/transition theory</a:t>
                      </a:r>
                    </a:p>
                    <a:p>
                      <a:r>
                        <a:rPr lang="en-US" baseline="0" noProof="0" dirty="0"/>
                        <a:t>-Limited literature on applications to EVs</a:t>
                      </a:r>
                      <a:endParaRPr lang="en-US" noProof="0" dirty="0"/>
                    </a:p>
                  </a:txBody>
                  <a:tcPr/>
                </a:tc>
                <a:tc>
                  <a:txBody>
                    <a:bodyPr/>
                    <a:lstStyle/>
                    <a:p>
                      <a:r>
                        <a:rPr lang="en-US" noProof="0" dirty="0"/>
                        <a:t>-Overly focused on individuals, downplays other actors in process, social context</a:t>
                      </a:r>
                    </a:p>
                    <a:p>
                      <a:r>
                        <a:rPr lang="en-US" noProof="0" dirty="0"/>
                        <a:t>-Process</a:t>
                      </a:r>
                      <a:r>
                        <a:rPr lang="en-US" baseline="0" noProof="0" dirty="0"/>
                        <a:t> relatively static (innovations/preferences evolve during diffusion process)</a:t>
                      </a:r>
                    </a:p>
                    <a:p>
                      <a:r>
                        <a:rPr lang="en-US" baseline="0" noProof="0" dirty="0"/>
                        <a:t>-Limited understanding of motivations behind adoption</a:t>
                      </a:r>
                    </a:p>
                    <a:p>
                      <a:r>
                        <a:rPr lang="en-US" baseline="0" noProof="0" dirty="0"/>
                        <a:t>-While connected to socioeconomics/status, not well explored</a:t>
                      </a:r>
                    </a:p>
                    <a:p>
                      <a:r>
                        <a:rPr lang="en-US" baseline="0" noProof="0" dirty="0"/>
                        <a:t>-Limited literature on application to EVs</a:t>
                      </a:r>
                      <a:endParaRPr lang="en-US" noProof="0" dirty="0"/>
                    </a:p>
                  </a:txBody>
                  <a:tcPr/>
                </a:tc>
                <a:extLst>
                  <a:ext uri="{0D108BD9-81ED-4DB2-BD59-A6C34878D82A}">
                    <a16:rowId xmlns:a16="http://schemas.microsoft.com/office/drawing/2014/main" val="10001"/>
                  </a:ext>
                </a:extLst>
              </a:tr>
            </a:tbl>
          </a:graphicData>
        </a:graphic>
      </p:graphicFrame>
      <p:sp>
        <p:nvSpPr>
          <p:cNvPr id="11" name="TextBox 10"/>
          <p:cNvSpPr txBox="1"/>
          <p:nvPr/>
        </p:nvSpPr>
        <p:spPr>
          <a:xfrm>
            <a:off x="1097280" y="4805809"/>
            <a:ext cx="10115203" cy="1200329"/>
          </a:xfrm>
          <a:prstGeom prst="rect">
            <a:avLst/>
          </a:prstGeom>
          <a:noFill/>
        </p:spPr>
        <p:txBody>
          <a:bodyPr wrap="square" rtlCol="0">
            <a:spAutoFit/>
          </a:bodyPr>
          <a:lstStyle/>
          <a:p>
            <a:r>
              <a:rPr lang="en-US" dirty="0"/>
              <a:t>For many of these weaknesses, conspicuous consumption and diffusion of innovation can complement each other </a:t>
            </a:r>
          </a:p>
          <a:p>
            <a:r>
              <a:rPr lang="en-US" dirty="0"/>
              <a:t>	-e.g. diffusion gives conspicuous consumption a tangible model, conversely, status helps explain 	motivation </a:t>
            </a:r>
          </a:p>
        </p:txBody>
      </p:sp>
    </p:spTree>
    <p:extLst>
      <p:ext uri="{BB962C8B-B14F-4D97-AF65-F5344CB8AC3E}">
        <p14:creationId xmlns:p14="http://schemas.microsoft.com/office/powerpoint/2010/main" val="659059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058400" cy="1450757"/>
          </a:xfrm>
        </p:spPr>
        <p:txBody>
          <a:bodyPr/>
          <a:lstStyle/>
          <a:p>
            <a:r>
              <a:rPr lang="en-US" dirty="0"/>
              <a:t>Introducing Conspicuous Diffusion</a:t>
            </a:r>
          </a:p>
        </p:txBody>
      </p:sp>
      <p:sp>
        <p:nvSpPr>
          <p:cNvPr id="4" name="Date Placeholder 3"/>
          <p:cNvSpPr>
            <a:spLocks noGrp="1"/>
          </p:cNvSpPr>
          <p:nvPr>
            <p:ph type="dt" sz="half" idx="10"/>
          </p:nvPr>
        </p:nvSpPr>
        <p:spPr/>
        <p:txBody>
          <a:bodyPr/>
          <a:lstStyle/>
          <a:p>
            <a:r>
              <a:rPr lang="en-GB" dirty="0"/>
              <a:t>07/06/18</a:t>
            </a:r>
            <a:endParaRPr lang="en-US" dirty="0"/>
          </a:p>
        </p:txBody>
      </p:sp>
      <p:sp>
        <p:nvSpPr>
          <p:cNvPr id="5" name="Footer Placeholder 4"/>
          <p:cNvSpPr>
            <a:spLocks noGrp="1"/>
          </p:cNvSpPr>
          <p:nvPr>
            <p:ph type="ftr" sz="quarter" idx="11"/>
          </p:nvPr>
        </p:nvSpPr>
        <p:spPr/>
        <p:txBody>
          <a:bodyPr/>
          <a:lstStyle/>
          <a:p>
            <a:r>
              <a:rPr lang="en-US" dirty="0"/>
              <a:t>EU-SPRI 2018</a:t>
            </a:r>
          </a:p>
        </p:txBody>
      </p:sp>
      <p:sp>
        <p:nvSpPr>
          <p:cNvPr id="6" name="Slide Number Placeholder 5"/>
          <p:cNvSpPr>
            <a:spLocks noGrp="1"/>
          </p:cNvSpPr>
          <p:nvPr>
            <p:ph type="sldNum" sz="quarter" idx="12"/>
          </p:nvPr>
        </p:nvSpPr>
        <p:spPr/>
        <p:txBody>
          <a:bodyPr/>
          <a:lstStyle/>
          <a:p>
            <a:fld id="{5DA4E2E4-525C-E842-959D-D0D10CF21EC4}" type="slidenum">
              <a:rPr lang="en-US" smtClean="0"/>
              <a:t>5</a:t>
            </a:fld>
            <a:endParaRPr lang="en-US"/>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r="7413"/>
          <a:stretch/>
        </p:blipFill>
        <p:spPr>
          <a:xfrm>
            <a:off x="7729597" y="0"/>
            <a:ext cx="4462403" cy="1019175"/>
          </a:xfrm>
          <a:prstGeom prst="rect">
            <a:avLst/>
          </a:prstGeom>
        </p:spPr>
      </p:pic>
      <p:pic>
        <p:nvPicPr>
          <p:cNvPr id="9" name="Content Placeholder 8"/>
          <p:cNvPicPr>
            <a:picLocks noGrp="1"/>
          </p:cNvPicPr>
          <p:nvPr>
            <p:ph idx="1"/>
          </p:nvPr>
        </p:nvPicPr>
        <p:blipFill>
          <a:blip r:embed="rId4">
            <a:extLst>
              <a:ext uri="{28A0092B-C50C-407E-A947-70E740481C1C}">
                <a14:useLocalDpi xmlns:a14="http://schemas.microsoft.com/office/drawing/2010/main" val="0"/>
              </a:ext>
            </a:extLst>
          </a:blip>
          <a:stretch>
            <a:fillRect/>
          </a:stretch>
        </p:blipFill>
        <p:spPr>
          <a:xfrm>
            <a:off x="555694" y="1450757"/>
            <a:ext cx="11389379" cy="4857446"/>
          </a:xfrm>
          <a:prstGeom prst="rect">
            <a:avLst/>
          </a:prstGeom>
        </p:spPr>
      </p:pic>
    </p:spTree>
    <p:extLst>
      <p:ext uri="{BB962C8B-B14F-4D97-AF65-F5344CB8AC3E}">
        <p14:creationId xmlns:p14="http://schemas.microsoft.com/office/powerpoint/2010/main" val="3411075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058400" cy="1450757"/>
          </a:xfrm>
        </p:spPr>
        <p:txBody>
          <a:bodyPr/>
          <a:lstStyle/>
          <a:p>
            <a:r>
              <a:rPr lang="en-US" dirty="0"/>
              <a:t>Introducing Conspicuous Diffusion</a:t>
            </a:r>
          </a:p>
        </p:txBody>
      </p:sp>
      <p:sp>
        <p:nvSpPr>
          <p:cNvPr id="4" name="Date Placeholder 3"/>
          <p:cNvSpPr>
            <a:spLocks noGrp="1"/>
          </p:cNvSpPr>
          <p:nvPr>
            <p:ph type="dt" sz="half" idx="10"/>
          </p:nvPr>
        </p:nvSpPr>
        <p:spPr/>
        <p:txBody>
          <a:bodyPr/>
          <a:lstStyle/>
          <a:p>
            <a:r>
              <a:rPr lang="en-GB" dirty="0"/>
              <a:t>07/06/18</a:t>
            </a:r>
            <a:endParaRPr lang="en-US" dirty="0"/>
          </a:p>
        </p:txBody>
      </p:sp>
      <p:sp>
        <p:nvSpPr>
          <p:cNvPr id="5" name="Footer Placeholder 4"/>
          <p:cNvSpPr>
            <a:spLocks noGrp="1"/>
          </p:cNvSpPr>
          <p:nvPr>
            <p:ph type="ftr" sz="quarter" idx="11"/>
          </p:nvPr>
        </p:nvSpPr>
        <p:spPr>
          <a:xfrm>
            <a:off x="3686185" y="6459785"/>
            <a:ext cx="4822804" cy="365125"/>
          </a:xfrm>
        </p:spPr>
        <p:txBody>
          <a:bodyPr/>
          <a:lstStyle/>
          <a:p>
            <a:r>
              <a:rPr lang="en-US" dirty="0"/>
              <a:t>EU-SPRI 2018</a:t>
            </a:r>
          </a:p>
        </p:txBody>
      </p:sp>
      <p:sp>
        <p:nvSpPr>
          <p:cNvPr id="6" name="Slide Number Placeholder 5"/>
          <p:cNvSpPr>
            <a:spLocks noGrp="1"/>
          </p:cNvSpPr>
          <p:nvPr>
            <p:ph type="sldNum" sz="quarter" idx="12"/>
          </p:nvPr>
        </p:nvSpPr>
        <p:spPr/>
        <p:txBody>
          <a:bodyPr/>
          <a:lstStyle/>
          <a:p>
            <a:fld id="{5DA4E2E4-525C-E842-959D-D0D10CF21EC4}" type="slidenum">
              <a:rPr lang="en-US" smtClean="0"/>
              <a:t>6</a:t>
            </a:fld>
            <a:endParaRPr lang="en-US"/>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r="7413"/>
          <a:stretch/>
        </p:blipFill>
        <p:spPr>
          <a:xfrm>
            <a:off x="7729597" y="0"/>
            <a:ext cx="4462403" cy="1019175"/>
          </a:xfrm>
          <a:prstGeom prst="rect">
            <a:avLst/>
          </a:prstGeom>
        </p:spPr>
      </p:pic>
      <p:pic>
        <p:nvPicPr>
          <p:cNvPr id="9" name="Content Placeholder 8"/>
          <p:cNvPicPr>
            <a:picLocks noGrp="1"/>
          </p:cNvPicPr>
          <p:nvPr>
            <p:ph idx="1"/>
          </p:nvPr>
        </p:nvPicPr>
        <p:blipFill>
          <a:blip r:embed="rId4">
            <a:extLst>
              <a:ext uri="{28A0092B-C50C-407E-A947-70E740481C1C}">
                <a14:useLocalDpi xmlns:a14="http://schemas.microsoft.com/office/drawing/2010/main" val="0"/>
              </a:ext>
            </a:extLst>
          </a:blip>
          <a:stretch>
            <a:fillRect/>
          </a:stretch>
        </p:blipFill>
        <p:spPr>
          <a:xfrm>
            <a:off x="555694" y="1450757"/>
            <a:ext cx="11389379" cy="4857446"/>
          </a:xfrm>
          <a:prstGeom prst="rect">
            <a:avLst/>
          </a:prstGeom>
        </p:spPr>
      </p:pic>
      <p:sp>
        <p:nvSpPr>
          <p:cNvPr id="10" name="Rectangle 9"/>
          <p:cNvSpPr/>
          <p:nvPr/>
        </p:nvSpPr>
        <p:spPr>
          <a:xfrm>
            <a:off x="555694" y="1450757"/>
            <a:ext cx="1946104" cy="4857446"/>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2159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058400" cy="1450757"/>
          </a:xfrm>
        </p:spPr>
        <p:txBody>
          <a:bodyPr/>
          <a:lstStyle/>
          <a:p>
            <a:r>
              <a:rPr lang="en-US" dirty="0"/>
              <a:t>Introducing Conspicuous Diffusion</a:t>
            </a:r>
          </a:p>
        </p:txBody>
      </p:sp>
      <p:sp>
        <p:nvSpPr>
          <p:cNvPr id="4" name="Date Placeholder 3"/>
          <p:cNvSpPr>
            <a:spLocks noGrp="1"/>
          </p:cNvSpPr>
          <p:nvPr>
            <p:ph type="dt" sz="half" idx="10"/>
          </p:nvPr>
        </p:nvSpPr>
        <p:spPr/>
        <p:txBody>
          <a:bodyPr/>
          <a:lstStyle/>
          <a:p>
            <a:r>
              <a:rPr lang="en-GB" dirty="0"/>
              <a:t>07/06/18</a:t>
            </a:r>
            <a:endParaRPr lang="en-US" dirty="0"/>
          </a:p>
        </p:txBody>
      </p:sp>
      <p:sp>
        <p:nvSpPr>
          <p:cNvPr id="5" name="Footer Placeholder 4"/>
          <p:cNvSpPr>
            <a:spLocks noGrp="1"/>
          </p:cNvSpPr>
          <p:nvPr>
            <p:ph type="ftr" sz="quarter" idx="11"/>
          </p:nvPr>
        </p:nvSpPr>
        <p:spPr/>
        <p:txBody>
          <a:bodyPr/>
          <a:lstStyle/>
          <a:p>
            <a:r>
              <a:rPr lang="en-US" dirty="0"/>
              <a:t>EU-SPRI 2018</a:t>
            </a:r>
          </a:p>
        </p:txBody>
      </p:sp>
      <p:sp>
        <p:nvSpPr>
          <p:cNvPr id="6" name="Slide Number Placeholder 5"/>
          <p:cNvSpPr>
            <a:spLocks noGrp="1"/>
          </p:cNvSpPr>
          <p:nvPr>
            <p:ph type="sldNum" sz="quarter" idx="12"/>
          </p:nvPr>
        </p:nvSpPr>
        <p:spPr/>
        <p:txBody>
          <a:bodyPr/>
          <a:lstStyle/>
          <a:p>
            <a:fld id="{5DA4E2E4-525C-E842-959D-D0D10CF21EC4}" type="slidenum">
              <a:rPr lang="en-US" smtClean="0"/>
              <a:t>7</a:t>
            </a:fld>
            <a:endParaRPr lang="en-US"/>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r="7413"/>
          <a:stretch/>
        </p:blipFill>
        <p:spPr>
          <a:xfrm>
            <a:off x="7729597" y="0"/>
            <a:ext cx="4462403" cy="1019175"/>
          </a:xfrm>
          <a:prstGeom prst="rect">
            <a:avLst/>
          </a:prstGeom>
        </p:spPr>
      </p:pic>
      <p:pic>
        <p:nvPicPr>
          <p:cNvPr id="9" name="Content Placeholder 8"/>
          <p:cNvPicPr>
            <a:picLocks noGrp="1"/>
          </p:cNvPicPr>
          <p:nvPr>
            <p:ph idx="1"/>
          </p:nvPr>
        </p:nvPicPr>
        <p:blipFill>
          <a:blip r:embed="rId4">
            <a:extLst>
              <a:ext uri="{28A0092B-C50C-407E-A947-70E740481C1C}">
                <a14:useLocalDpi xmlns:a14="http://schemas.microsoft.com/office/drawing/2010/main" val="0"/>
              </a:ext>
            </a:extLst>
          </a:blip>
          <a:stretch>
            <a:fillRect/>
          </a:stretch>
        </p:blipFill>
        <p:spPr>
          <a:xfrm>
            <a:off x="555694" y="1450757"/>
            <a:ext cx="11389379" cy="4857446"/>
          </a:xfrm>
          <a:prstGeom prst="rect">
            <a:avLst/>
          </a:prstGeom>
        </p:spPr>
      </p:pic>
      <p:sp>
        <p:nvSpPr>
          <p:cNvPr id="10" name="Rectangle 9"/>
          <p:cNvSpPr/>
          <p:nvPr/>
        </p:nvSpPr>
        <p:spPr>
          <a:xfrm>
            <a:off x="2457645" y="1450757"/>
            <a:ext cx="1946104" cy="4857446"/>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2721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058400" cy="1450757"/>
          </a:xfrm>
        </p:spPr>
        <p:txBody>
          <a:bodyPr/>
          <a:lstStyle/>
          <a:p>
            <a:r>
              <a:rPr lang="en-US" dirty="0"/>
              <a:t>Introducing Conspicuous Diffusion</a:t>
            </a:r>
          </a:p>
        </p:txBody>
      </p:sp>
      <p:sp>
        <p:nvSpPr>
          <p:cNvPr id="4" name="Date Placeholder 3"/>
          <p:cNvSpPr>
            <a:spLocks noGrp="1"/>
          </p:cNvSpPr>
          <p:nvPr>
            <p:ph type="dt" sz="half" idx="10"/>
          </p:nvPr>
        </p:nvSpPr>
        <p:spPr/>
        <p:txBody>
          <a:bodyPr/>
          <a:lstStyle/>
          <a:p>
            <a:r>
              <a:rPr lang="en-GB" dirty="0"/>
              <a:t>07/06/18</a:t>
            </a:r>
            <a:endParaRPr lang="en-US" dirty="0"/>
          </a:p>
        </p:txBody>
      </p:sp>
      <p:sp>
        <p:nvSpPr>
          <p:cNvPr id="5" name="Footer Placeholder 4"/>
          <p:cNvSpPr>
            <a:spLocks noGrp="1"/>
          </p:cNvSpPr>
          <p:nvPr>
            <p:ph type="ftr" sz="quarter" idx="11"/>
          </p:nvPr>
        </p:nvSpPr>
        <p:spPr/>
        <p:txBody>
          <a:bodyPr/>
          <a:lstStyle/>
          <a:p>
            <a:r>
              <a:rPr lang="en-US" dirty="0"/>
              <a:t>EU-SPRI 2018</a:t>
            </a:r>
          </a:p>
        </p:txBody>
      </p:sp>
      <p:sp>
        <p:nvSpPr>
          <p:cNvPr id="6" name="Slide Number Placeholder 5"/>
          <p:cNvSpPr>
            <a:spLocks noGrp="1"/>
          </p:cNvSpPr>
          <p:nvPr>
            <p:ph type="sldNum" sz="quarter" idx="12"/>
          </p:nvPr>
        </p:nvSpPr>
        <p:spPr/>
        <p:txBody>
          <a:bodyPr/>
          <a:lstStyle/>
          <a:p>
            <a:fld id="{5DA4E2E4-525C-E842-959D-D0D10CF21EC4}" type="slidenum">
              <a:rPr lang="en-US" smtClean="0"/>
              <a:t>8</a:t>
            </a:fld>
            <a:endParaRPr lang="en-US"/>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r="7413"/>
          <a:stretch/>
        </p:blipFill>
        <p:spPr>
          <a:xfrm>
            <a:off x="7729597" y="0"/>
            <a:ext cx="4462403" cy="1019175"/>
          </a:xfrm>
          <a:prstGeom prst="rect">
            <a:avLst/>
          </a:prstGeom>
        </p:spPr>
      </p:pic>
      <p:pic>
        <p:nvPicPr>
          <p:cNvPr id="9" name="Content Placeholder 8"/>
          <p:cNvPicPr>
            <a:picLocks noGrp="1"/>
          </p:cNvPicPr>
          <p:nvPr>
            <p:ph idx="1"/>
          </p:nvPr>
        </p:nvPicPr>
        <p:blipFill>
          <a:blip r:embed="rId4">
            <a:extLst>
              <a:ext uri="{28A0092B-C50C-407E-A947-70E740481C1C}">
                <a14:useLocalDpi xmlns:a14="http://schemas.microsoft.com/office/drawing/2010/main" val="0"/>
              </a:ext>
            </a:extLst>
          </a:blip>
          <a:stretch>
            <a:fillRect/>
          </a:stretch>
        </p:blipFill>
        <p:spPr>
          <a:xfrm>
            <a:off x="555694" y="1450757"/>
            <a:ext cx="11389379" cy="4857446"/>
          </a:xfrm>
          <a:prstGeom prst="rect">
            <a:avLst/>
          </a:prstGeom>
        </p:spPr>
      </p:pic>
      <p:sp>
        <p:nvSpPr>
          <p:cNvPr id="10" name="Rectangle 9"/>
          <p:cNvSpPr/>
          <p:nvPr/>
        </p:nvSpPr>
        <p:spPr>
          <a:xfrm>
            <a:off x="4337652" y="1450757"/>
            <a:ext cx="1946104" cy="4857446"/>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3281804"/>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3279</TotalTime>
  <Words>4081</Words>
  <Application>Microsoft Office PowerPoint</Application>
  <PresentationFormat>Widescreen</PresentationFormat>
  <Paragraphs>333</Paragraphs>
  <Slides>23</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Calibri</vt:lpstr>
      <vt:lpstr>Calibri Light</vt:lpstr>
      <vt:lpstr>Retrospect</vt:lpstr>
      <vt:lpstr>Conspicuous Diffusion: Theorizing How Status Drives Innovation in Electric Mobility </vt:lpstr>
      <vt:lpstr>Introduction</vt:lpstr>
      <vt:lpstr>Conspicuous Consumption</vt:lpstr>
      <vt:lpstr>Diffusion of Innovation</vt:lpstr>
      <vt:lpstr>Theoretical Weaknesses/Research Gaps</vt:lpstr>
      <vt:lpstr>Introducing Conspicuous Diffusion</vt:lpstr>
      <vt:lpstr>Introducing Conspicuous Diffusion</vt:lpstr>
      <vt:lpstr>Introducing Conspicuous Diffusion</vt:lpstr>
      <vt:lpstr>Introducing Conspicuous Diffusion</vt:lpstr>
      <vt:lpstr>Introducing Conspicuous Diffusion</vt:lpstr>
      <vt:lpstr>Introducing Conspicuous Diffusion</vt:lpstr>
      <vt:lpstr>Conspicuous Diffusion: Beyond Individuals?</vt:lpstr>
      <vt:lpstr>Testing EVs in Conspicuous Diffusion: Scope of study</vt:lpstr>
      <vt:lpstr>Early EVs: Filtering through the Canons of Conspicuousness</vt:lpstr>
      <vt:lpstr>Capturing Conspicuousness: Maximizing Invidious Comparison</vt:lpstr>
      <vt:lpstr>EV Stock vs. Expert/Common Recognition</vt:lpstr>
      <vt:lpstr>Tesla &amp; Conspicuousness </vt:lpstr>
      <vt:lpstr>Nissan: Halfway to Conspicuousness</vt:lpstr>
      <vt:lpstr>Beyond Tesla: Pecuniary  Emulation &amp; Developing New Social Norms </vt:lpstr>
      <vt:lpstr>Summary of EVs in Nordics in  Conspicuous Diffusion</vt:lpstr>
      <vt:lpstr>EV Policy Implications </vt:lpstr>
      <vt:lpstr>Theoretical Contributions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Gerardo Zarazua de Rubens</dc:creator>
  <cp:lastModifiedBy>Lance Noel</cp:lastModifiedBy>
  <cp:revision>138</cp:revision>
  <dcterms:created xsi:type="dcterms:W3CDTF">2018-01-16T08:32:18Z</dcterms:created>
  <dcterms:modified xsi:type="dcterms:W3CDTF">2018-06-06T21:41:21Z</dcterms:modified>
</cp:coreProperties>
</file>