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microsoft.com/office/2006/relationships/ui/userCustomization" Target="userCustomization/customUI.xml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handoutMasterIdLst>
    <p:handoutMasterId r:id="rId12"/>
  </p:handoutMasterIdLst>
  <p:sldIdLst>
    <p:sldId id="393" r:id="rId2"/>
    <p:sldId id="383" r:id="rId3"/>
    <p:sldId id="382" r:id="rId4"/>
    <p:sldId id="387" r:id="rId5"/>
    <p:sldId id="391" r:id="rId6"/>
    <p:sldId id="385" r:id="rId7"/>
    <p:sldId id="386" r:id="rId8"/>
    <p:sldId id="392" r:id="rId9"/>
    <p:sldId id="394" r:id="rId10"/>
  </p:sldIdLst>
  <p:sldSz cx="9144000" cy="6858000" type="screen4x3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1706">
          <p15:clr>
            <a:srgbClr val="A4A3A4"/>
          </p15:clr>
        </p15:guide>
        <p15:guide id="4" pos="5466">
          <p15:clr>
            <a:srgbClr val="A4A3A4"/>
          </p15:clr>
        </p15:guide>
        <p15:guide id="5" pos="29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, Nicholas" initials="MN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6F4"/>
    <a:srgbClr val="E1E3E3"/>
    <a:srgbClr val="EEEFEF"/>
    <a:srgbClr val="5BBBB7"/>
    <a:srgbClr val="1E9D8B"/>
    <a:srgbClr val="4C99B2"/>
    <a:srgbClr val="007A87"/>
    <a:srgbClr val="179C7D"/>
    <a:srgbClr val="A2D7CB"/>
    <a:srgbClr val="5CBA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90" autoAdjust="0"/>
    <p:restoredTop sz="95871" autoAdjust="0"/>
  </p:normalViewPr>
  <p:slideViewPr>
    <p:cSldViewPr showGuides="1">
      <p:cViewPr varScale="1">
        <p:scale>
          <a:sx n="107" d="100"/>
          <a:sy n="107" d="100"/>
        </p:scale>
        <p:origin x="1350" y="114"/>
      </p:cViewPr>
      <p:guideLst>
        <p:guide orient="horz" pos="3793"/>
        <p:guide orient="horz" pos="255"/>
        <p:guide orient="horz" pos="1706"/>
        <p:guide pos="5466"/>
        <p:guide pos="2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3930" y="-390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pPr/>
              <a:t>11.06.2018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11.06.2018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3350"/>
            <a:ext cx="3553117" cy="2664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3552825" cy="26654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41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3552825" cy="26654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84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773238"/>
            <a:ext cx="8208000" cy="6476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466725" y="2492870"/>
            <a:ext cx="8208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Bildplatzhalter 2"/>
          <p:cNvSpPr>
            <a:spLocks noGrp="1"/>
          </p:cNvSpPr>
          <p:nvPr>
            <p:ph type="pic" sz="quarter" idx="10"/>
          </p:nvPr>
        </p:nvSpPr>
        <p:spPr>
          <a:xfrm>
            <a:off x="469275" y="2636890"/>
            <a:ext cx="8208000" cy="338447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6" name="Line 12"/>
          <p:cNvSpPr>
            <a:spLocks noChangeShapeType="1"/>
          </p:cNvSpPr>
          <p:nvPr userDrawn="1"/>
        </p:nvSpPr>
        <p:spPr bwMode="auto">
          <a:xfrm flipV="1">
            <a:off x="466725" y="404813"/>
            <a:ext cx="82080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725" y="476823"/>
            <a:ext cx="8208000" cy="1008140"/>
          </a:xfrm>
          <a:noFill/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</p:spTree>
    <p:extLst>
      <p:ext uri="{BB962C8B-B14F-4D97-AF65-F5344CB8AC3E}">
        <p14:creationId xmlns:p14="http://schemas.microsoft.com/office/powerpoint/2010/main" val="4029149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Line 12"/>
          <p:cNvSpPr>
            <a:spLocks noChangeShapeType="1"/>
          </p:cNvSpPr>
          <p:nvPr userDrawn="1"/>
        </p:nvSpPr>
        <p:spPr bwMode="auto">
          <a:xfrm flipV="1">
            <a:off x="466725" y="406800"/>
            <a:ext cx="82080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85" name="Line 13"/>
          <p:cNvSpPr>
            <a:spLocks noChangeShapeType="1"/>
          </p:cNvSpPr>
          <p:nvPr userDrawn="1"/>
        </p:nvSpPr>
        <p:spPr bwMode="auto">
          <a:xfrm>
            <a:off x="466725" y="2492870"/>
            <a:ext cx="8208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 userDrawn="1"/>
        </p:nvSpPr>
        <p:spPr bwMode="auto">
          <a:xfrm>
            <a:off x="455613" y="6433200"/>
            <a:ext cx="900112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>
                <a:solidFill>
                  <a:schemeClr val="bg2"/>
                </a:solidFill>
              </a:rPr>
              <a:t>© Fraunhofer </a:t>
            </a:r>
            <a:r>
              <a:rPr lang="de-DE" sz="800" smtClean="0">
                <a:solidFill>
                  <a:schemeClr val="bg2"/>
                </a:solidFill>
              </a:rPr>
              <a:t>ISI</a:t>
            </a:r>
            <a:endParaRPr lang="de-DE" sz="800">
              <a:solidFill>
                <a:schemeClr val="bg2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 flipV="1">
            <a:off x="469275" y="6165380"/>
            <a:ext cx="8208000" cy="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725" y="476823"/>
            <a:ext cx="8208000" cy="1008140"/>
          </a:xfrm>
          <a:noFill/>
        </p:spPr>
        <p:txBody>
          <a:bodyPr/>
          <a:lstStyle>
            <a:lvl1pPr marL="0" indent="0">
              <a:defRPr sz="3200" b="0" cap="all" spc="300" baseline="0">
                <a:latin typeface="+mn-lt"/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de-DE" noProof="0" dirty="0" smtClean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773238"/>
            <a:ext cx="8208000" cy="6476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de-DE" noProof="0" dirty="0" smtClean="0"/>
          </a:p>
        </p:txBody>
      </p:sp>
      <p:pic>
        <p:nvPicPr>
          <p:cNvPr id="15" name="Grafik 14" descr="Logo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411698" y="3429000"/>
            <a:ext cx="4320604" cy="118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15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6725" y="476823"/>
            <a:ext cx="8208000" cy="1007908"/>
          </a:xfrm>
        </p:spPr>
        <p:txBody>
          <a:bodyPr/>
          <a:lstStyle>
            <a:lvl1pPr marL="0" indent="0">
              <a:defRPr sz="3200" cap="all" baseline="0"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4" name="Line 12"/>
          <p:cNvSpPr>
            <a:spLocks noChangeShapeType="1"/>
          </p:cNvSpPr>
          <p:nvPr userDrawn="1"/>
        </p:nvSpPr>
        <p:spPr bwMode="auto">
          <a:xfrm flipV="1">
            <a:off x="466725" y="406800"/>
            <a:ext cx="82080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68000" y="1558800"/>
            <a:ext cx="82080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6725" y="1773238"/>
            <a:ext cx="8209275" cy="4248150"/>
          </a:xfrm>
        </p:spPr>
        <p:txBody>
          <a:bodyPr/>
          <a:lstStyle>
            <a:lvl1pPr marL="360000" indent="-360000">
              <a:buFont typeface="Wingdings" pitchFamily="2" charset="2"/>
              <a:buChar char="n"/>
              <a:defRPr/>
            </a:lvl1pPr>
            <a:lvl2pPr marL="720000" indent="-360000">
              <a:buFont typeface="Wingdings" pitchFamily="2" charset="2"/>
              <a:buChar char="n"/>
              <a:defRPr/>
            </a:lvl2pPr>
            <a:lvl3pPr marL="1080000">
              <a:defRPr/>
            </a:lvl3pPr>
            <a:lvl4pPr marL="1440000">
              <a:defRPr/>
            </a:lvl4pPr>
            <a:lvl5pPr marL="1800000" indent="-360000">
              <a:defRPr/>
            </a:lvl5pPr>
          </a:lstStyle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7" name="Textfeld 22"/>
          <p:cNvSpPr txBox="1"/>
          <p:nvPr userDrawn="1"/>
        </p:nvSpPr>
        <p:spPr>
          <a:xfrm>
            <a:off x="467544" y="6597352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  <a:latin typeface="+mn-lt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dirty="0" smtClean="0">
              <a:solidFill>
                <a:srgbClr val="A8AFAF"/>
              </a:solidFill>
              <a:latin typeface="+mn-lt"/>
            </a:endParaRPr>
          </a:p>
          <a:p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800" kern="1200" spc="0" baseline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endParaRPr lang="de-DE" sz="800" kern="1200" spc="0" dirty="0">
              <a:solidFill>
                <a:srgbClr val="A8AFA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663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6725" y="334800"/>
            <a:ext cx="8208000" cy="738664"/>
          </a:xfrm>
        </p:spPr>
        <p:txBody>
          <a:bodyPr wrap="square">
            <a:spAutoFit/>
          </a:bodyPr>
          <a:lstStyle>
            <a:lvl1pPr marL="0" indent="0" defTabSz="504000">
              <a:defRPr/>
            </a:lvl1pPr>
          </a:lstStyle>
          <a:p>
            <a:r>
              <a:rPr lang="de-DE" noProof="0" dirty="0" smtClean="0"/>
              <a:t>Titelmasterformat durch Klicken bearbeiten</a:t>
            </a:r>
            <a:br>
              <a:rPr lang="de-DE" noProof="0" dirty="0" smtClean="0"/>
            </a:b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725" y="1773238"/>
            <a:ext cx="8208000" cy="42481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Line 13"/>
          <p:cNvSpPr>
            <a:spLocks noChangeShapeType="1"/>
          </p:cNvSpPr>
          <p:nvPr userDrawn="1"/>
        </p:nvSpPr>
        <p:spPr bwMode="auto">
          <a:xfrm>
            <a:off x="466725" y="1196752"/>
            <a:ext cx="8208000" cy="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" name="Textfeld 22"/>
          <p:cNvSpPr txBox="1"/>
          <p:nvPr userDrawn="1"/>
        </p:nvSpPr>
        <p:spPr>
          <a:xfrm>
            <a:off x="467544" y="6597352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  <a:latin typeface="+mn-lt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dirty="0" smtClean="0">
              <a:solidFill>
                <a:srgbClr val="A8AFAF"/>
              </a:solidFill>
              <a:latin typeface="+mn-lt"/>
            </a:endParaRPr>
          </a:p>
          <a:p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800" kern="1200" spc="0" baseline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endParaRPr lang="de-DE" sz="800" kern="1200" spc="0" dirty="0">
              <a:solidFill>
                <a:srgbClr val="A8AFA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334800"/>
            <a:ext cx="8208000" cy="738000"/>
          </a:xfrm>
        </p:spPr>
        <p:txBody>
          <a:bodyPr wrap="square">
            <a:spAutoFit/>
          </a:bodyPr>
          <a:lstStyle>
            <a:lvl1pPr marL="0" indent="0" defTabSz="504000"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725" y="1773238"/>
            <a:ext cx="4032000" cy="42481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0"/>
          </p:nvPr>
        </p:nvSpPr>
        <p:spPr>
          <a:xfrm>
            <a:off x="4642725" y="1772816"/>
            <a:ext cx="4032000" cy="4248150"/>
          </a:xfrm>
        </p:spPr>
        <p:txBody>
          <a:bodyPr/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7" name="Line 13"/>
          <p:cNvSpPr>
            <a:spLocks noChangeShapeType="1"/>
          </p:cNvSpPr>
          <p:nvPr userDrawn="1"/>
        </p:nvSpPr>
        <p:spPr bwMode="auto">
          <a:xfrm>
            <a:off x="466725" y="1196752"/>
            <a:ext cx="8208000" cy="0"/>
          </a:xfrm>
          <a:prstGeom prst="line">
            <a:avLst/>
          </a:prstGeom>
          <a:noFill/>
          <a:ln w="12700" cap="rnd">
            <a:solidFill>
              <a:schemeClr val="bg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" name="Textfeld 22"/>
          <p:cNvSpPr txBox="1"/>
          <p:nvPr userDrawn="1"/>
        </p:nvSpPr>
        <p:spPr>
          <a:xfrm>
            <a:off x="467544" y="6597352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  <a:latin typeface="+mn-lt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dirty="0" smtClean="0">
              <a:solidFill>
                <a:srgbClr val="A8AFAF"/>
              </a:solidFill>
              <a:latin typeface="+mn-lt"/>
            </a:endParaRPr>
          </a:p>
          <a:p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800" kern="1200" spc="0" baseline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endParaRPr lang="de-DE" sz="800" kern="1200" spc="0" dirty="0">
              <a:solidFill>
                <a:srgbClr val="A8AFA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2"/>
          <p:cNvSpPr>
            <a:spLocks noGrp="1"/>
          </p:cNvSpPr>
          <p:nvPr>
            <p:ph type="pic" sz="quarter" idx="10"/>
          </p:nvPr>
        </p:nvSpPr>
        <p:spPr>
          <a:xfrm>
            <a:off x="469275" y="332656"/>
            <a:ext cx="8208000" cy="5688704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3" name="Textfeld 22"/>
          <p:cNvSpPr txBox="1"/>
          <p:nvPr userDrawn="1"/>
        </p:nvSpPr>
        <p:spPr>
          <a:xfrm>
            <a:off x="467544" y="6597352"/>
            <a:ext cx="1800000" cy="12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Seite </a:t>
            </a:r>
            <a:fld id="{35D2E405-F80B-413D-A98C-CAAD2FD4AFEC}" type="slidenum">
              <a:rPr lang="de-DE" sz="800" smtClean="0">
                <a:solidFill>
                  <a:srgbClr val="A8AFAF"/>
                </a:solidFill>
                <a:latin typeface="+mn-lt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dirty="0" smtClean="0">
              <a:solidFill>
                <a:srgbClr val="A8AFAF"/>
              </a:solidFill>
              <a:latin typeface="+mn-lt"/>
            </a:endParaRPr>
          </a:p>
          <a:p>
            <a:r>
              <a:rPr lang="de-DE" sz="800" kern="1200" spc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800" kern="1200" spc="0" baseline="0" dirty="0" smtClean="0">
                <a:solidFill>
                  <a:srgbClr val="A8AFAF"/>
                </a:solidFill>
                <a:latin typeface="+mn-lt"/>
                <a:ea typeface="+mn-ea"/>
                <a:cs typeface="+mn-cs"/>
              </a:rPr>
              <a:t> </a:t>
            </a:r>
            <a:endParaRPr lang="de-DE" sz="800" kern="1200" spc="0" dirty="0">
              <a:solidFill>
                <a:srgbClr val="A8AFA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334800"/>
            <a:ext cx="8208000" cy="122554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de-DE" noProof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4800"/>
            <a:ext cx="8208000" cy="42481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</a:t>
            </a:r>
            <a:r>
              <a:rPr lang="de-DE" noProof="0" dirty="0" smtClean="0"/>
              <a:t>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55613" y="6433200"/>
            <a:ext cx="900112" cy="122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noProof="0">
                <a:solidFill>
                  <a:schemeClr val="bg2"/>
                </a:solidFill>
              </a:rPr>
              <a:t>© </a:t>
            </a:r>
            <a:r>
              <a:rPr lang="de-DE" sz="800" noProof="0" smtClean="0">
                <a:solidFill>
                  <a:schemeClr val="bg2"/>
                </a:solidFill>
              </a:rPr>
              <a:t>Fraunhofer ISI </a:t>
            </a:r>
            <a:endParaRPr lang="de-DE" sz="800" noProof="0">
              <a:solidFill>
                <a:schemeClr val="bg2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69275" y="6165380"/>
            <a:ext cx="8208000" cy="0"/>
          </a:xfrm>
          <a:prstGeom prst="line">
            <a:avLst/>
          </a:prstGeom>
          <a:noFill/>
          <a:ln w="317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Bild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61825"/>
            <a:ext cx="792088" cy="551551"/>
          </a:xfrm>
          <a:prstGeom prst="rect">
            <a:avLst/>
          </a:prstGeom>
        </p:spPr>
      </p:pic>
      <p:pic>
        <p:nvPicPr>
          <p:cNvPr id="10" name="Bild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081327"/>
            <a:ext cx="838838" cy="80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3" r:id="rId2"/>
    <p:sldLayoutId id="2147483679" r:id="rId3"/>
    <p:sldLayoutId id="2147483681" r:id="rId4"/>
    <p:sldLayoutId id="2147483674" r:id="rId5"/>
    <p:sldLayoutId id="2147483680" r:id="rId6"/>
  </p:sldLayoutIdLst>
  <p:timing>
    <p:tnLst>
      <p:par>
        <p:cTn id="1" dur="indefinite" restart="never" nodeType="tmRoot"/>
      </p:par>
    </p:tnLst>
  </p:timing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0" spc="3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sfa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Fraunhofer-Institut für System- und Innovationsforschung ISI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66724" y="476823"/>
            <a:ext cx="8353747" cy="1008140"/>
          </a:xfrm>
        </p:spPr>
        <p:txBody>
          <a:bodyPr/>
          <a:lstStyle/>
          <a:p>
            <a:r>
              <a:rPr lang="en-GB" sz="2700" b="1" dirty="0"/>
              <a:t>Data Protection Impact </a:t>
            </a:r>
            <a:r>
              <a:rPr lang="en-GB" sz="2700" b="1" dirty="0" smtClean="0"/>
              <a:t>Assessments </a:t>
            </a:r>
            <a:r>
              <a:rPr lang="en-GB" sz="2700" b="1" dirty="0"/>
              <a:t>– a practical </a:t>
            </a:r>
            <a:r>
              <a:rPr lang="en-GB" sz="2700" b="1" dirty="0" smtClean="0"/>
              <a:t>Tool For RRI</a:t>
            </a:r>
            <a:endParaRPr lang="de-DE" sz="2700" b="1" dirty="0"/>
          </a:p>
        </p:txBody>
      </p:sp>
      <p:sp>
        <p:nvSpPr>
          <p:cNvPr id="7" name="Rechteck 6"/>
          <p:cNvSpPr/>
          <p:nvPr/>
        </p:nvSpPr>
        <p:spPr bwMode="auto">
          <a:xfrm>
            <a:off x="4499990" y="3140960"/>
            <a:ext cx="936130" cy="648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4000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Frutiger LT Com 55 Roman" pitchFamily="34" charset="0"/>
            </a:endParaRPr>
          </a:p>
        </p:txBody>
      </p:sp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>
          <a:xfrm>
            <a:off x="469035" y="2709135"/>
            <a:ext cx="8208000" cy="3384470"/>
          </a:xfrm>
        </p:spPr>
      </p:sp>
      <p:pic>
        <p:nvPicPr>
          <p:cNvPr id="9" name="Bildplatzhalter 6" descr="muster_hintergrund_grau.png"/>
          <p:cNvPicPr>
            <a:picLocks noChangeAspect="1"/>
          </p:cNvPicPr>
          <p:nvPr/>
        </p:nvPicPr>
        <p:blipFill>
          <a:blip r:embed="rId2" cstate="print"/>
          <a:srcRect l="958" t="14575" b="14575"/>
          <a:stretch>
            <a:fillRect/>
          </a:stretch>
        </p:blipFill>
        <p:spPr>
          <a:xfrm>
            <a:off x="459069" y="2636889"/>
            <a:ext cx="8215656" cy="3456715"/>
          </a:xfrm>
          <a:prstGeom prst="rect">
            <a:avLst/>
          </a:prstGeom>
        </p:spPr>
      </p:pic>
      <p:sp>
        <p:nvSpPr>
          <p:cNvPr id="10" name="Inhaltsplatzhalter 8"/>
          <p:cNvSpPr txBox="1">
            <a:spLocks/>
          </p:cNvSpPr>
          <p:nvPr/>
        </p:nvSpPr>
        <p:spPr>
          <a:xfrm>
            <a:off x="539552" y="4797152"/>
            <a:ext cx="6552728" cy="136822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defRPr baseline="0">
                <a:latin typeface="Open Sans" pitchFamily="34" charset="0"/>
                <a:ea typeface="Open Sans" pitchFamily="34" charset="0"/>
                <a:cs typeface="Open Sans" pitchFamily="34" charset="0"/>
              </a:defRPr>
            </a:lvl1pPr>
            <a:lvl2pPr>
              <a:buClr>
                <a:schemeClr val="accent1"/>
              </a:buClr>
              <a:buSzPct val="120000"/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2pPr>
            <a:lvl3pPr>
              <a:buClr>
                <a:schemeClr val="tx2"/>
              </a:buClr>
              <a:buSzPct val="120000"/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>
              <a:buClr>
                <a:schemeClr val="tx2"/>
              </a:buClr>
              <a:buSzPct val="120000"/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>
              <a:buClr>
                <a:schemeClr val="tx2"/>
              </a:buClr>
              <a:buSzPct val="120000"/>
              <a:defRPr>
                <a:latin typeface="Open Sans" pitchFamily="34" charset="0"/>
                <a:ea typeface="Open Sans" pitchFamily="34" charset="0"/>
                <a:cs typeface="Open Sans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0" i="0" u="none" strike="noStrike" kern="1200" cap="none" spc="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Open Sans" pitchFamily="34" charset="0"/>
                <a:cs typeface="Open Sans" pitchFamily="34" charset="0"/>
              </a:rPr>
              <a:t>Nicholas Martin, Stephanie Daimer </a:t>
            </a:r>
            <a:r>
              <a:rPr kumimoji="0" lang="de-DE" sz="1600" b="0" i="0" u="none" strike="noStrike" kern="1200" cap="none" spc="10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Open Sans" pitchFamily="34" charset="0"/>
                <a:cs typeface="Open Sans" pitchFamily="34" charset="0"/>
              </a:rPr>
              <a:t>and</a:t>
            </a:r>
            <a:r>
              <a:rPr kumimoji="0" lang="de-DE" sz="1600" b="0" i="0" u="none" strike="noStrike" kern="1200" cap="none" spc="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Open Sans" pitchFamily="34" charset="0"/>
                <a:cs typeface="Open Sans" pitchFamily="34" charset="0"/>
              </a:rPr>
              <a:t> </a:t>
            </a:r>
            <a:r>
              <a:rPr kumimoji="0" lang="de-DE" sz="1600" b="0" i="0" u="none" strike="noStrike" kern="1200" cap="none" spc="10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Open Sans" pitchFamily="34" charset="0"/>
                <a:cs typeface="Open Sans" pitchFamily="34" charset="0"/>
              </a:rPr>
              <a:t>Michae</a:t>
            </a:r>
            <a:r>
              <a:rPr lang="de-DE" sz="1600" spc="100" dirty="0" smtClean="0">
                <a:latin typeface="+mj-lt"/>
              </a:rPr>
              <a:t>l Friedewald </a:t>
            </a:r>
            <a:r>
              <a:rPr lang="de-DE" sz="1600" spc="100" dirty="0" smtClean="0">
                <a:latin typeface="+mn-lt"/>
              </a:rPr>
              <a:t>Fraunhofer ISI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55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0" i="0" u="none" strike="noStrike" kern="1200" cap="none" spc="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Open Sans" pitchFamily="34" charset="0"/>
                <a:cs typeface="Open Sans" pitchFamily="34" charset="0"/>
              </a:rPr>
              <a:t>EU-SPRI 2018</a:t>
            </a:r>
            <a:endParaRPr kumimoji="0" lang="de-DE" sz="1600" b="0" i="0" u="none" strike="noStrike" kern="1200" cap="none" spc="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0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466725" y="476823"/>
            <a:ext cx="8534078" cy="1007908"/>
          </a:xfrm>
        </p:spPr>
        <p:txBody>
          <a:bodyPr/>
          <a:lstStyle/>
          <a:p>
            <a:r>
              <a:rPr lang="en-GB" sz="2700" b="1" dirty="0" smtClean="0"/>
              <a:t>presentation outline</a:t>
            </a:r>
            <a:endParaRPr lang="en-GB" sz="27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6725" y="1628800"/>
            <a:ext cx="8209275" cy="4392488"/>
          </a:xfrm>
        </p:spPr>
        <p:txBody>
          <a:bodyPr/>
          <a:lstStyle/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Motivation</a:t>
            </a: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Data Protection Impact Assessments under the GDPR</a:t>
            </a: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Connecting DPIAs and RRI</a:t>
            </a: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Tensions: DPIAs as a Tool between Law, Ethics, and Practicality</a:t>
            </a: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Practical Implementation: Existing Knowledge and new Project</a:t>
            </a:r>
          </a:p>
          <a:p>
            <a:pPr>
              <a:lnSpc>
                <a:spcPct val="200000"/>
              </a:lnSpc>
              <a:spcBef>
                <a:spcPts val="300"/>
              </a:spcBef>
              <a:spcAft>
                <a:spcPts val="0"/>
              </a:spcAft>
            </a:pPr>
            <a:r>
              <a:rPr lang="en-GB" b="1" dirty="0" smtClean="0"/>
              <a:t>Outlook / Feedback: DPIAs, RRI, CSR, and Theories of Regulation</a:t>
            </a:r>
          </a:p>
        </p:txBody>
      </p:sp>
    </p:spTree>
    <p:extLst>
      <p:ext uri="{BB962C8B-B14F-4D97-AF65-F5344CB8AC3E}">
        <p14:creationId xmlns:p14="http://schemas.microsoft.com/office/powerpoint/2010/main" val="23880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700" b="1" dirty="0" smtClean="0"/>
              <a:t>motivation</a:t>
            </a:r>
            <a:endParaRPr lang="en-GB" sz="27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6725" y="1628800"/>
            <a:ext cx="8209275" cy="43924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DPIAs likely to become a common tool for innovation governance in the data economy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Interest in practical tools and experiences of conducting RRI in the private sector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Similar concerns but limited exchange to date between Data Protection and RRI scholarship, despite sporadic references </a:t>
            </a:r>
            <a:r>
              <a:rPr lang="de-DE" dirty="0" smtClean="0"/>
              <a:t>(</a:t>
            </a:r>
            <a:r>
              <a:rPr lang="en-GB" dirty="0" err="1" smtClean="0"/>
              <a:t>Schomberg</a:t>
            </a:r>
            <a:r>
              <a:rPr lang="en-GB" dirty="0" smtClean="0"/>
              <a:t> </a:t>
            </a:r>
            <a:r>
              <a:rPr lang="en-GB" dirty="0"/>
              <a:t>2011, Wright et al. 2011, Stahl </a:t>
            </a:r>
            <a:r>
              <a:rPr lang="en-GB" dirty="0" smtClean="0"/>
              <a:t>2013)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721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700" b="1" dirty="0" smtClean="0"/>
              <a:t>DPIA under the Eu general data protection regulation (</a:t>
            </a:r>
            <a:r>
              <a:rPr lang="en-GB" sz="2700" b="1" dirty="0" err="1" smtClean="0"/>
              <a:t>gdpr</a:t>
            </a:r>
            <a:r>
              <a:rPr lang="en-GB" sz="2700" b="1" dirty="0" smtClean="0"/>
              <a:t>)</a:t>
            </a:r>
            <a:endParaRPr lang="en-GB" sz="2700" b="1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395536" y="1556792"/>
            <a:ext cx="8353747" cy="4752528"/>
          </a:xfrm>
        </p:spPr>
        <p:txBody>
          <a:bodyPr/>
          <a:lstStyle/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GB" dirty="0" smtClean="0"/>
              <a:t>GDPR: new EU regulation governing most processing of personal data</a:t>
            </a:r>
          </a:p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GB" dirty="0" smtClean="0"/>
              <a:t>DPIAs mandatory for any data processing “likely” to result in a “high risk” to the “rights and freedoms” of the data subjects (Art. 35)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 smtClean="0"/>
              <a:t>“High Risk” to “Rights and Freedoms”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dirty="0" smtClean="0"/>
              <a:t>Physical, material or non-material damages – “any other significant economic or social damage”; e.g. discrimination, financial loss...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When is a high risk to be expected?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dirty="0"/>
              <a:t>Profiling &amp; automated decisions, sensitive data, video surveillance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dirty="0"/>
              <a:t>Art.-29 WP: “large-scale” processing, matching/combining, vulnerable data subjects, innovative technologies, prevention of exercise of </a:t>
            </a:r>
            <a:r>
              <a:rPr lang="en-GB" dirty="0" smtClean="0"/>
              <a:t>rights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dirty="0" smtClean="0"/>
              <a:t>National “black lists”</a:t>
            </a:r>
            <a:endParaRPr lang="en-GB" dirty="0"/>
          </a:p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GB" dirty="0"/>
              <a:t>“Data Controller” ultimately responsible for deciding whether DPIA necessary!</a:t>
            </a:r>
          </a:p>
        </p:txBody>
      </p:sp>
    </p:spTree>
    <p:extLst>
      <p:ext uri="{BB962C8B-B14F-4D97-AF65-F5344CB8AC3E}">
        <p14:creationId xmlns:p14="http://schemas.microsoft.com/office/powerpoint/2010/main" val="241978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DPIA AND RRI</a:t>
            </a:r>
            <a:endParaRPr lang="de-DE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179512" y="1268760"/>
            <a:ext cx="8856984" cy="4809264"/>
            <a:chOff x="179512" y="1268760"/>
            <a:chExt cx="8856984" cy="4809264"/>
          </a:xfrm>
        </p:grpSpPr>
        <p:sp>
          <p:nvSpPr>
            <p:cNvPr id="46" name="Abgerundetes Rechteck 45"/>
            <p:cNvSpPr/>
            <p:nvPr/>
          </p:nvSpPr>
          <p:spPr bwMode="auto">
            <a:xfrm>
              <a:off x="179512" y="5085184"/>
              <a:ext cx="8820472" cy="93131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23" name="Abgerundetes Rechteck 22"/>
            <p:cNvSpPr/>
            <p:nvPr/>
          </p:nvSpPr>
          <p:spPr bwMode="auto">
            <a:xfrm>
              <a:off x="179512" y="4365104"/>
              <a:ext cx="8820472" cy="63609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  <a:alpha val="3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17" name="Rechteck 16"/>
            <p:cNvSpPr/>
            <p:nvPr/>
          </p:nvSpPr>
          <p:spPr bwMode="auto">
            <a:xfrm>
              <a:off x="3461152" y="1268760"/>
              <a:ext cx="5367790" cy="81684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419872" y="1303718"/>
              <a:ext cx="5466021" cy="7571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Components of a DPIA </a:t>
              </a:r>
            </a:p>
            <a:p>
              <a:r>
                <a:rPr lang="en-GB" dirty="0" smtClean="0">
                  <a:solidFill>
                    <a:schemeClr val="bg1"/>
                  </a:solidFill>
                </a:rPr>
                <a:t>(Art. 35 GDPR, Friedewald et al. 2017)</a:t>
              </a:r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435762" y="5085184"/>
              <a:ext cx="2961837" cy="877163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pPr>
                <a:spcBef>
                  <a:spcPts val="1800"/>
                </a:spcBef>
                <a:spcAft>
                  <a:spcPts val="0"/>
                </a:spcAft>
              </a:pPr>
              <a:r>
                <a:rPr lang="en-GB" sz="1700" b="1" dirty="0" smtClean="0"/>
                <a:t>Responsiveness</a:t>
              </a:r>
              <a:r>
                <a:rPr lang="en-GB" sz="1700" dirty="0" smtClean="0"/>
                <a:t> to changed understandings and evolving circumstances </a:t>
              </a:r>
              <a:endParaRPr lang="en-GB" sz="1700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3491880" y="5085184"/>
              <a:ext cx="5508581" cy="877163"/>
            </a:xfrm>
            <a:prstGeom prst="rect">
              <a:avLst/>
            </a:prstGeom>
            <a:noFill/>
          </p:spPr>
          <p:txBody>
            <a:bodyPr wrap="square" lIns="36000" rIns="72000" rtlCol="0">
              <a:spAutoFit/>
            </a:bodyPr>
            <a:lstStyle>
              <a:defPPr>
                <a:defRPr lang="de-DE"/>
              </a:defPPr>
              <a:lvl1pPr marL="285750" indent="-285750">
                <a:buChar char="§"/>
                <a:defRPr b="1"/>
              </a:lvl1pPr>
            </a:lstStyle>
            <a:p>
              <a:pPr marL="0" indent="0">
                <a:buNone/>
              </a:pPr>
              <a:r>
                <a:rPr lang="en-GB" sz="1700" dirty="0" smtClean="0"/>
                <a:t>Risk Mitigation </a:t>
              </a:r>
              <a:r>
                <a:rPr lang="en-GB" sz="1700" b="0" dirty="0" smtClean="0"/>
                <a:t>and </a:t>
              </a:r>
              <a:r>
                <a:rPr lang="en-GB" sz="1700" dirty="0" smtClean="0"/>
                <a:t>Continuous Monitoring </a:t>
              </a:r>
              <a:r>
                <a:rPr lang="en-GB" sz="1700" b="0" dirty="0" smtClean="0"/>
                <a:t>throughout the life-cycle of the processing operation; follow-up DPIA if necessary</a:t>
              </a:r>
              <a:endParaRPr lang="en-GB" sz="1700" b="0" dirty="0"/>
            </a:p>
          </p:txBody>
        </p:sp>
        <p:sp>
          <p:nvSpPr>
            <p:cNvPr id="27" name="Rechteck 26"/>
            <p:cNvSpPr/>
            <p:nvPr/>
          </p:nvSpPr>
          <p:spPr bwMode="auto">
            <a:xfrm>
              <a:off x="395536" y="1268760"/>
              <a:ext cx="2952328" cy="81684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409774" y="1305899"/>
              <a:ext cx="2907502" cy="7807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Dimensions of RRI </a:t>
              </a:r>
            </a:p>
            <a:p>
              <a:r>
                <a:rPr lang="en-GB" dirty="0" smtClean="0">
                  <a:solidFill>
                    <a:schemeClr val="bg1"/>
                  </a:solidFill>
                </a:rPr>
                <a:t>(</a:t>
              </a:r>
              <a:r>
                <a:rPr lang="en-GB" dirty="0" err="1" smtClean="0">
                  <a:solidFill>
                    <a:schemeClr val="bg1"/>
                  </a:solidFill>
                </a:rPr>
                <a:t>Stilgoe</a:t>
              </a:r>
              <a:r>
                <a:rPr lang="en-GB" dirty="0" smtClean="0">
                  <a:solidFill>
                    <a:schemeClr val="bg1"/>
                  </a:solidFill>
                </a:rPr>
                <a:t> et al. 2013)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7" name="Rechteck 6"/>
            <p:cNvSpPr/>
            <p:nvPr/>
          </p:nvSpPr>
          <p:spPr bwMode="auto">
            <a:xfrm>
              <a:off x="3362102" y="1406362"/>
              <a:ext cx="81679" cy="43204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8" name="Rechteck 7"/>
            <p:cNvSpPr/>
            <p:nvPr/>
          </p:nvSpPr>
          <p:spPr bwMode="auto">
            <a:xfrm>
              <a:off x="395536" y="2085601"/>
              <a:ext cx="2952328" cy="3992423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grpSp>
          <p:nvGrpSpPr>
            <p:cNvPr id="10" name="Gruppieren 9"/>
            <p:cNvGrpSpPr/>
            <p:nvPr/>
          </p:nvGrpSpPr>
          <p:grpSpPr>
            <a:xfrm>
              <a:off x="179512" y="2113697"/>
              <a:ext cx="8820472" cy="981807"/>
              <a:chOff x="179512" y="2113697"/>
              <a:chExt cx="8820472" cy="981807"/>
            </a:xfrm>
          </p:grpSpPr>
          <p:sp>
            <p:nvSpPr>
              <p:cNvPr id="5" name="Abgerundetes Rechteck 4"/>
              <p:cNvSpPr/>
              <p:nvPr/>
            </p:nvSpPr>
            <p:spPr bwMode="auto">
              <a:xfrm>
                <a:off x="179512" y="2132856"/>
                <a:ext cx="8820472" cy="93131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  <a:alpha val="3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72000" tIns="54000" rIns="72000" bIns="54000" rtlCol="0" anchor="ctr">
                <a:spAutoFit/>
              </a:bodyPr>
              <a:lstStyle/>
              <a:p>
                <a:pPr marL="215900" indent="-215900" algn="ctr">
                  <a:spcAft>
                    <a:spcPts val="563"/>
                  </a:spcAft>
                  <a:buClr>
                    <a:schemeClr val="tx2"/>
                  </a:buClr>
                </a:pPr>
                <a:endParaRPr lang="de-DE" sz="1400" dirty="0"/>
              </a:p>
            </p:txBody>
          </p:sp>
          <p:sp>
            <p:nvSpPr>
              <p:cNvPr id="29" name="Textfeld 28"/>
              <p:cNvSpPr txBox="1"/>
              <p:nvPr/>
            </p:nvSpPr>
            <p:spPr>
              <a:xfrm>
                <a:off x="3495476" y="2113697"/>
                <a:ext cx="5483895" cy="981807"/>
              </a:xfrm>
              <a:prstGeom prst="rect">
                <a:avLst/>
              </a:prstGeom>
              <a:noFill/>
            </p:spPr>
            <p:txBody>
              <a:bodyPr wrap="square" lIns="36000" rIns="72000" rtlCol="0">
                <a:spAutoFit/>
              </a:bodyPr>
              <a:lstStyle/>
              <a:p>
                <a:r>
                  <a:rPr lang="en-GB" sz="1700" dirty="0" smtClean="0"/>
                  <a:t>Systematic </a:t>
                </a:r>
                <a:r>
                  <a:rPr lang="en-GB" sz="1700" b="1" dirty="0" smtClean="0"/>
                  <a:t>Description</a:t>
                </a:r>
                <a:r>
                  <a:rPr lang="en-GB" sz="1700" dirty="0" smtClean="0"/>
                  <a:t> of the Processing</a:t>
                </a:r>
              </a:p>
              <a:p>
                <a:r>
                  <a:rPr lang="en-GB" sz="1700" dirty="0" smtClean="0"/>
                  <a:t>Assessment of </a:t>
                </a:r>
                <a:r>
                  <a:rPr lang="en-GB" sz="1700" b="1" dirty="0" smtClean="0"/>
                  <a:t>Necessity</a:t>
                </a:r>
                <a:r>
                  <a:rPr lang="en-GB" sz="1700" dirty="0" smtClean="0"/>
                  <a:t> &amp; </a:t>
                </a:r>
                <a:r>
                  <a:rPr lang="en-GB" sz="1700" b="1" dirty="0" smtClean="0"/>
                  <a:t>Proportionality</a:t>
                </a:r>
                <a:r>
                  <a:rPr lang="en-GB" sz="1700" dirty="0" smtClean="0"/>
                  <a:t> given Purpose &amp; Risks -- </a:t>
                </a:r>
                <a:r>
                  <a:rPr lang="en-GB" sz="1700" b="1" dirty="0" smtClean="0"/>
                  <a:t>from Data Subj. Perspective!</a:t>
                </a:r>
              </a:p>
            </p:txBody>
          </p:sp>
          <p:sp>
            <p:nvSpPr>
              <p:cNvPr id="2" name="Textfeld 1"/>
              <p:cNvSpPr txBox="1"/>
              <p:nvPr/>
            </p:nvSpPr>
            <p:spPr>
              <a:xfrm>
                <a:off x="395536" y="2113697"/>
                <a:ext cx="2906412" cy="8771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700" b="1" dirty="0"/>
                  <a:t>Reflexivity</a:t>
                </a:r>
                <a:r>
                  <a:rPr lang="en-GB" sz="1700" dirty="0"/>
                  <a:t>,</a:t>
                </a:r>
                <a:r>
                  <a:rPr lang="en-GB" sz="1700" b="1" dirty="0"/>
                  <a:t> </a:t>
                </a:r>
                <a:r>
                  <a:rPr lang="en-GB" sz="1700" dirty="0"/>
                  <a:t>“holding up a mirror to one’s own activities</a:t>
                </a:r>
                <a:r>
                  <a:rPr lang="en-GB" sz="1700" dirty="0" smtClean="0"/>
                  <a:t>”</a:t>
                </a:r>
                <a:endParaRPr lang="en-GB" sz="1700" dirty="0"/>
              </a:p>
            </p:txBody>
          </p:sp>
        </p:grpSp>
        <p:grpSp>
          <p:nvGrpSpPr>
            <p:cNvPr id="11" name="Gruppieren 10"/>
            <p:cNvGrpSpPr/>
            <p:nvPr/>
          </p:nvGrpSpPr>
          <p:grpSpPr>
            <a:xfrm>
              <a:off x="179512" y="3152978"/>
              <a:ext cx="8856984" cy="1140118"/>
              <a:chOff x="179512" y="3152978"/>
              <a:chExt cx="8856984" cy="1140118"/>
            </a:xfrm>
          </p:grpSpPr>
          <p:sp>
            <p:nvSpPr>
              <p:cNvPr id="41" name="Abgerundetes Rechteck 40"/>
              <p:cNvSpPr/>
              <p:nvPr/>
            </p:nvSpPr>
            <p:spPr bwMode="auto">
              <a:xfrm>
                <a:off x="179512" y="3152978"/>
                <a:ext cx="8820472" cy="1126885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  <a:alpha val="30000"/>
                </a:schemeClr>
              </a:solidFill>
              <a:ln w="12700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72000" tIns="54000" rIns="72000" bIns="54000" rtlCol="0" anchor="ctr">
                <a:spAutoFit/>
              </a:bodyPr>
              <a:lstStyle/>
              <a:p>
                <a:pPr marL="215900" indent="-215900" algn="ctr">
                  <a:spcAft>
                    <a:spcPts val="563"/>
                  </a:spcAft>
                  <a:buClr>
                    <a:schemeClr val="tx2"/>
                  </a:buClr>
                </a:pPr>
                <a:endParaRPr lang="de-DE" sz="1400" dirty="0"/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527915" y="3154323"/>
                <a:ext cx="5508581" cy="1138773"/>
              </a:xfrm>
              <a:prstGeom prst="rect">
                <a:avLst/>
              </a:prstGeom>
              <a:noFill/>
            </p:spPr>
            <p:txBody>
              <a:bodyPr wrap="square" lIns="36000" rIns="72000" rtlCol="0">
                <a:spAutoFit/>
              </a:bodyPr>
              <a:lstStyle>
                <a:defPPr>
                  <a:defRPr lang="de-DE"/>
                </a:defPPr>
                <a:lvl1pPr marL="285750" indent="-285750">
                  <a:buChar char="§"/>
                  <a:defRPr b="1"/>
                </a:lvl1pPr>
              </a:lstStyle>
              <a:p>
                <a:pPr marL="0" indent="0">
                  <a:buNone/>
                </a:pPr>
                <a:r>
                  <a:rPr lang="en-GB" sz="1700" dirty="0" smtClean="0"/>
                  <a:t>Risk Assessment</a:t>
                </a:r>
                <a:r>
                  <a:rPr lang="en-GB" sz="1700" b="0" dirty="0" smtClean="0"/>
                  <a:t>: broad scenario-based deliberation incl. nature, scope, context, purpose of processing &amp; possible attackers. “Likelihood”, not math. probability / prediction</a:t>
                </a:r>
                <a:endParaRPr lang="en-GB" sz="1700" b="0" dirty="0"/>
              </a:p>
            </p:txBody>
          </p:sp>
          <p:sp>
            <p:nvSpPr>
              <p:cNvPr id="3" name="Textfeld 2"/>
              <p:cNvSpPr txBox="1"/>
              <p:nvPr/>
            </p:nvSpPr>
            <p:spPr>
              <a:xfrm>
                <a:off x="345801" y="3154323"/>
                <a:ext cx="3146079" cy="1138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700" b="1" dirty="0"/>
                  <a:t>Anticipation</a:t>
                </a:r>
                <a:r>
                  <a:rPr lang="en-GB" sz="1700" dirty="0"/>
                  <a:t> of possible consequences: “what-if questions” focused on “complexity &amp; uncertainty</a:t>
                </a:r>
                <a:r>
                  <a:rPr lang="en-GB" sz="1700" dirty="0" smtClean="0"/>
                  <a:t>”</a:t>
                </a:r>
                <a:endParaRPr lang="en-GB" sz="1700" dirty="0"/>
              </a:p>
            </p:txBody>
          </p:sp>
        </p:grpSp>
        <p:sp>
          <p:nvSpPr>
            <p:cNvPr id="9" name="Rechteck 8"/>
            <p:cNvSpPr/>
            <p:nvPr/>
          </p:nvSpPr>
          <p:spPr bwMode="auto">
            <a:xfrm>
              <a:off x="3461152" y="2082359"/>
              <a:ext cx="5367790" cy="3995665"/>
            </a:xfrm>
            <a:prstGeom prst="rect">
              <a:avLst/>
            </a:prstGeom>
            <a:noFill/>
            <a:ln w="9525" algn="ctr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54000" rIns="72000" bIns="54000" rtlCol="0" anchor="ctr">
              <a:spAutoFit/>
            </a:bodyPr>
            <a:lstStyle/>
            <a:p>
              <a:pPr marL="215900" indent="-215900" algn="ctr">
                <a:spcAft>
                  <a:spcPts val="563"/>
                </a:spcAft>
                <a:buClr>
                  <a:schemeClr val="tx2"/>
                </a:buClr>
              </a:pPr>
              <a:endParaRPr lang="de-DE" sz="1400" dirty="0"/>
            </a:p>
          </p:txBody>
        </p:sp>
        <p:sp>
          <p:nvSpPr>
            <p:cNvPr id="42" name="Textfeld 41"/>
            <p:cNvSpPr txBox="1"/>
            <p:nvPr/>
          </p:nvSpPr>
          <p:spPr>
            <a:xfrm>
              <a:off x="3455907" y="4365104"/>
              <a:ext cx="5508581" cy="615553"/>
            </a:xfrm>
            <a:prstGeom prst="rect">
              <a:avLst/>
            </a:prstGeom>
            <a:noFill/>
          </p:spPr>
          <p:txBody>
            <a:bodyPr wrap="square" lIns="36000" rIns="72000" rtlCol="0">
              <a:spAutoFit/>
            </a:bodyPr>
            <a:lstStyle>
              <a:defPPr>
                <a:defRPr lang="de-DE"/>
              </a:defPPr>
              <a:lvl1pPr marL="285750" indent="-285750">
                <a:buChar char="§"/>
                <a:defRPr b="1"/>
              </a:lvl1pPr>
            </a:lstStyle>
            <a:p>
              <a:pPr marL="0" indent="0">
                <a:buNone/>
              </a:pPr>
              <a:r>
                <a:rPr lang="en-GB" sz="1700" dirty="0" smtClean="0"/>
                <a:t>Consultation,</a:t>
              </a:r>
              <a:r>
                <a:rPr lang="en-GB" sz="1700" b="0" dirty="0" smtClean="0"/>
                <a:t> “where appropriate”. Hardest in practice. Minimum: involve marketing, sales, UX, ...</a:t>
              </a:r>
              <a:endParaRPr lang="en-GB" sz="1700" b="0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95536" y="4373374"/>
              <a:ext cx="305610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700" b="1" dirty="0"/>
                <a:t>Inclusion</a:t>
              </a:r>
              <a:r>
                <a:rPr lang="en-GB" sz="1700" dirty="0"/>
                <a:t> of wider public, not just “stakeholders</a:t>
              </a:r>
              <a:r>
                <a:rPr lang="en-GB" sz="1700" dirty="0" smtClean="0"/>
                <a:t>”</a:t>
              </a:r>
              <a:endParaRPr lang="en-GB" sz="17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64237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TENSIONS: A TOOL BETWEEN LAW, ETHICS, and practicality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6725" y="1628800"/>
            <a:ext cx="8353747" cy="43924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sz="1700" dirty="0" smtClean="0"/>
              <a:t>Performing DPIAs is a legal requirement, a matter of compliance ... But: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1700" dirty="0" smtClean="0"/>
              <a:t>Key terms (“risk”, “mitigation”, “large-scale”) highly abstract &amp; “qualitative” – very unusual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1700" dirty="0" smtClean="0"/>
              <a:t>Data controllers responsible for all key decisions and evaluations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700" dirty="0" smtClean="0"/>
              <a:t>Data Protection Authorities argue that „objective“ risk assessments are possible (e.g. Bieker 2018) and frame compliance with data-protection law as sharply distinct from “ethics”...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700" dirty="0" smtClean="0"/>
              <a:t>... But all </a:t>
            </a:r>
            <a:r>
              <a:rPr lang="en-GB" sz="1700" dirty="0" smtClean="0"/>
              <a:t>DPIA methodologies </a:t>
            </a:r>
            <a:r>
              <a:rPr lang="en-GB" sz="1700" dirty="0" smtClean="0"/>
              <a:t>ultimately resort to some form of highly qualitative, “rule-of-thumb”-measurement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700" dirty="0" smtClean="0"/>
              <a:t>Rhetoric of non-negotiability of rights vs. </a:t>
            </a:r>
            <a:r>
              <a:rPr lang="en-GB" sz="1700" dirty="0" smtClean="0"/>
              <a:t>de-facto role of econ. considerations</a:t>
            </a:r>
            <a:endParaRPr lang="en-GB" dirty="0" smtClean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dirty="0" smtClean="0"/>
              <a:t>Weak Accountability despite fines up to €10 Mio.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1700" dirty="0" smtClean="0"/>
              <a:t>“Qualitative” nature of DPIAs &amp; info. asymmetries permit gaming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GB" sz="1700" dirty="0" smtClean="0"/>
              <a:t>Enforcement </a:t>
            </a:r>
            <a:r>
              <a:rPr lang="en-GB" sz="1700" dirty="0"/>
              <a:t>capabilities of DPAs limited and systematically biased away from many forms of high-risk </a:t>
            </a:r>
            <a:r>
              <a:rPr lang="en-GB" sz="1700" dirty="0" smtClean="0"/>
              <a:t>processing</a:t>
            </a:r>
          </a:p>
        </p:txBody>
      </p:sp>
    </p:spTree>
    <p:extLst>
      <p:ext uri="{BB962C8B-B14F-4D97-AF65-F5344CB8AC3E}">
        <p14:creationId xmlns:p14="http://schemas.microsoft.com/office/powerpoint/2010/main" val="309950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PRACTICAL IMPLEMENTATION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6725" y="1628800"/>
            <a:ext cx="8209275" cy="43924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Little research to date, entirely limited to </a:t>
            </a:r>
            <a:r>
              <a:rPr lang="en-GB" i="1" dirty="0" smtClean="0"/>
              <a:t>Privacy</a:t>
            </a:r>
            <a:r>
              <a:rPr lang="en-GB" dirty="0" smtClean="0"/>
              <a:t> Impact Assessments (Essays in Wright &amp; de </a:t>
            </a:r>
            <a:r>
              <a:rPr lang="en-GB" dirty="0" err="1" smtClean="0"/>
              <a:t>Hert</a:t>
            </a:r>
            <a:r>
              <a:rPr lang="en-GB" dirty="0" smtClean="0"/>
              <a:t> 2012, Wright et al. 2014)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Mainly emphasise roles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/>
              <a:t>Leadership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/>
              <a:t>Integration of (D)PIAs into </a:t>
            </a:r>
            <a:r>
              <a:rPr lang="en-GB" dirty="0" smtClean="0"/>
              <a:t>risk </a:t>
            </a:r>
            <a:r>
              <a:rPr lang="en-GB" dirty="0"/>
              <a:t>and project-management </a:t>
            </a:r>
            <a:r>
              <a:rPr lang="en-GB" dirty="0" smtClean="0"/>
              <a:t>processes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 smtClean="0"/>
              <a:t>Timing of (D)PIAs in project/product life-cycle</a:t>
            </a:r>
            <a:endParaRPr lang="en-GB" dirty="0"/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Research Project: „A DPIA Tool for Practical Use in Companies and Public Administration“ (</a:t>
            </a:r>
            <a:r>
              <a:rPr lang="en-GB" dirty="0" smtClean="0">
                <a:hlinkClick r:id="rId3"/>
              </a:rPr>
              <a:t>www.dsfa.eu</a:t>
            </a:r>
            <a:r>
              <a:rPr lang="en-GB" dirty="0" smtClean="0"/>
              <a:t>)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/>
              <a:t>12 case studies of DPIAs in 12 companies and public administrations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/>
              <a:t>Cases currently being </a:t>
            </a:r>
            <a:r>
              <a:rPr lang="en-GB" dirty="0" smtClean="0"/>
              <a:t>recruited/selected</a:t>
            </a:r>
          </a:p>
          <a:p>
            <a:pPr lvl="1">
              <a:spcBef>
                <a:spcPts val="500"/>
              </a:spcBef>
              <a:spcAft>
                <a:spcPts val="0"/>
              </a:spcAft>
            </a:pPr>
            <a:r>
              <a:rPr lang="en-GB" dirty="0" smtClean="0"/>
              <a:t>Aim </a:t>
            </a:r>
            <a:r>
              <a:rPr lang="en-GB" dirty="0"/>
              <a:t>for mix of </a:t>
            </a:r>
            <a:r>
              <a:rPr lang="en-GB" dirty="0" smtClean="0"/>
              <a:t>large/small, </a:t>
            </a:r>
            <a:r>
              <a:rPr lang="en-GB" dirty="0"/>
              <a:t>basic/advanced </a:t>
            </a:r>
            <a:r>
              <a:rPr lang="en-GB" dirty="0" smtClean="0"/>
              <a:t>data processing, different locations in the data-economy value chain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04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Outlook / Feedback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7181" y="1628800"/>
            <a:ext cx="8209275" cy="4392488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Further theorising the linkage between DPIAs and RRI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Distinction between DPIAs and conventional CSR tools and practices (codes, standards, etc.)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Role of critical reflexivity as differentiator?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Linkage to theories of regulation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GB" dirty="0" smtClean="0"/>
              <a:t>Anything and everything else...</a:t>
            </a:r>
          </a:p>
        </p:txBody>
      </p:sp>
    </p:spTree>
    <p:extLst>
      <p:ext uri="{BB962C8B-B14F-4D97-AF65-F5344CB8AC3E}">
        <p14:creationId xmlns:p14="http://schemas.microsoft.com/office/powerpoint/2010/main" val="892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Cited</a:t>
            </a:r>
            <a:r>
              <a:rPr lang="de-DE" dirty="0" smtClean="0"/>
              <a:t> </a:t>
            </a:r>
            <a:r>
              <a:rPr lang="de-DE" dirty="0" err="1" smtClean="0"/>
              <a:t>Literature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467181" y="1628800"/>
            <a:ext cx="8209275" cy="4392488"/>
          </a:xfrm>
        </p:spPr>
        <p:txBody>
          <a:bodyPr/>
          <a:lstStyle/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400" dirty="0"/>
              <a:t>Article 29 Working Party 2017. "Guidelines on Data Protection Impact Assessment (DPIA) and determining whether processing is “likely to result in a high risk” for the purposes of Regulation 2016/679</a:t>
            </a:r>
            <a:r>
              <a:rPr lang="en-GB" sz="1400" dirty="0" smtClean="0"/>
              <a:t>"</a:t>
            </a:r>
            <a:endParaRPr lang="de-DE" sz="1400" dirty="0" smtClean="0"/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400" dirty="0" smtClean="0"/>
              <a:t>Bieker, Felix 2018. “Die </a:t>
            </a:r>
            <a:r>
              <a:rPr lang="en-GB" sz="1400" dirty="0" err="1" smtClean="0"/>
              <a:t>Risikoanalyse</a:t>
            </a:r>
            <a:r>
              <a:rPr lang="en-GB" sz="1400" dirty="0" smtClean="0"/>
              <a:t> </a:t>
            </a:r>
            <a:r>
              <a:rPr lang="en-GB" sz="1400" dirty="0" err="1" smtClean="0"/>
              <a:t>nach</a:t>
            </a:r>
            <a:r>
              <a:rPr lang="en-GB" sz="1400" dirty="0" smtClean="0"/>
              <a:t> </a:t>
            </a:r>
            <a:r>
              <a:rPr lang="en-GB" sz="1400" dirty="0" err="1" smtClean="0"/>
              <a:t>dem</a:t>
            </a:r>
            <a:r>
              <a:rPr lang="en-GB" sz="1400" dirty="0" smtClean="0"/>
              <a:t> </a:t>
            </a:r>
            <a:r>
              <a:rPr lang="en-GB" sz="1400" dirty="0" err="1" smtClean="0"/>
              <a:t>neuen</a:t>
            </a:r>
            <a:r>
              <a:rPr lang="en-GB" sz="1400" dirty="0" smtClean="0"/>
              <a:t> EU-</a:t>
            </a:r>
            <a:r>
              <a:rPr lang="en-GB" sz="1400" dirty="0" err="1" smtClean="0"/>
              <a:t>Datenschutzrecht</a:t>
            </a:r>
            <a:r>
              <a:rPr lang="en-GB" sz="1400" dirty="0" smtClean="0"/>
              <a:t> und </a:t>
            </a:r>
            <a:r>
              <a:rPr lang="en-GB" sz="1400" dirty="0" err="1" smtClean="0"/>
              <a:t>dem</a:t>
            </a:r>
            <a:r>
              <a:rPr lang="en-GB" sz="1400" dirty="0" smtClean="0"/>
              <a:t> Standard-</a:t>
            </a:r>
            <a:r>
              <a:rPr lang="en-GB" sz="1400" dirty="0" err="1" smtClean="0"/>
              <a:t>Datenschutzmodell</a:t>
            </a:r>
            <a:r>
              <a:rPr lang="en-GB" sz="1400" dirty="0" smtClean="0"/>
              <a:t>” In: </a:t>
            </a:r>
            <a:r>
              <a:rPr lang="en-GB" sz="1400" i="1" dirty="0" err="1" smtClean="0"/>
              <a:t>Datenschutz</a:t>
            </a:r>
            <a:r>
              <a:rPr lang="en-GB" sz="1400" i="1" dirty="0" smtClean="0"/>
              <a:t> und </a:t>
            </a:r>
            <a:r>
              <a:rPr lang="en-GB" sz="1400" i="1" dirty="0" err="1" smtClean="0"/>
              <a:t>Datensicherheit</a:t>
            </a:r>
            <a:r>
              <a:rPr lang="en-GB" sz="1400" dirty="0" smtClean="0"/>
              <a:t> 42: 1</a:t>
            </a:r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400" dirty="0" smtClean="0"/>
              <a:t>von S</a:t>
            </a:r>
            <a:r>
              <a:rPr lang="de-DE" sz="1400" dirty="0" err="1" smtClean="0"/>
              <a:t>chomberg</a:t>
            </a:r>
            <a:r>
              <a:rPr lang="de-DE" sz="1400" dirty="0"/>
              <a:t>, Rene 2011. "</a:t>
            </a:r>
            <a:r>
              <a:rPr lang="de-DE" sz="1400" dirty="0" err="1"/>
              <a:t>Introduction</a:t>
            </a:r>
            <a:r>
              <a:rPr lang="de-DE" sz="1400" dirty="0"/>
              <a:t>". In: von </a:t>
            </a:r>
            <a:r>
              <a:rPr lang="de-DE" sz="1400" dirty="0" err="1"/>
              <a:t>Schomberg</a:t>
            </a:r>
            <a:r>
              <a:rPr lang="de-DE" sz="1400" dirty="0"/>
              <a:t> (</a:t>
            </a:r>
            <a:r>
              <a:rPr lang="de-DE" sz="1400" dirty="0" err="1"/>
              <a:t>ed</a:t>
            </a:r>
            <a:r>
              <a:rPr lang="de-DE" sz="1400" dirty="0"/>
              <a:t>.). </a:t>
            </a:r>
            <a:r>
              <a:rPr lang="en-GB" sz="1400" i="1" dirty="0"/>
              <a:t>Towards Responsible Research and Innovation in the Information and Communication Technologies and Security Technologies Fields</a:t>
            </a:r>
            <a:r>
              <a:rPr lang="en-GB" sz="1400" dirty="0"/>
              <a:t>. A Report from the European Commission Services. </a:t>
            </a:r>
            <a:endParaRPr lang="de-DE" sz="1400" dirty="0"/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400" dirty="0" smtClean="0"/>
              <a:t>Stahl</a:t>
            </a:r>
            <a:r>
              <a:rPr lang="en-GB" sz="1400" dirty="0"/>
              <a:t>, Bernd Carsten. 2013. "Responsible Research and Innovation: The Role of Privacy in an Emerging Framework." </a:t>
            </a:r>
            <a:r>
              <a:rPr lang="en-GB" sz="1400" i="1" dirty="0"/>
              <a:t>Science and Public Policy</a:t>
            </a:r>
            <a:r>
              <a:rPr lang="en-GB" sz="1400" dirty="0"/>
              <a:t> 40 (6):</a:t>
            </a:r>
            <a:r>
              <a:rPr lang="en-GB" sz="1400" dirty="0" smtClean="0"/>
              <a:t>708-716</a:t>
            </a:r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GB" sz="1400" dirty="0"/>
              <a:t>Wright, David, Raphael </a:t>
            </a:r>
            <a:r>
              <a:rPr lang="en-GB" sz="1400" dirty="0" err="1"/>
              <a:t>Gellert</a:t>
            </a:r>
            <a:r>
              <a:rPr lang="en-GB" sz="1400" dirty="0"/>
              <a:t>, Serge </a:t>
            </a:r>
            <a:r>
              <a:rPr lang="en-GB" sz="1400" dirty="0" err="1"/>
              <a:t>Gutwirth</a:t>
            </a:r>
            <a:r>
              <a:rPr lang="en-GB" sz="1400" dirty="0"/>
              <a:t> and Michael Friedewald 2011. "Precaution and Privacy Impact Assessment as Modes Towards Risk Governance", In: von </a:t>
            </a:r>
            <a:r>
              <a:rPr lang="en-GB" sz="1400" dirty="0" err="1"/>
              <a:t>Schomberg</a:t>
            </a:r>
            <a:r>
              <a:rPr lang="en-GB" sz="1400" dirty="0"/>
              <a:t> </a:t>
            </a:r>
            <a:r>
              <a:rPr lang="en-GB" sz="1400" dirty="0" smtClean="0"/>
              <a:t>2011</a:t>
            </a:r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400" dirty="0"/>
              <a:t>Wright, David and Paul De </a:t>
            </a:r>
            <a:r>
              <a:rPr lang="en-US" sz="1400" dirty="0" err="1"/>
              <a:t>Hert</a:t>
            </a:r>
            <a:r>
              <a:rPr lang="en-US" sz="1400" dirty="0"/>
              <a:t> 2012. </a:t>
            </a:r>
            <a:r>
              <a:rPr lang="en-US" sz="1400" i="1" dirty="0"/>
              <a:t>Privacy Impact Assessments</a:t>
            </a:r>
            <a:r>
              <a:rPr lang="en-US" sz="1400" dirty="0"/>
              <a:t>, Cham, Heidelberg, New York, Dordrecht, London: Springer</a:t>
            </a:r>
            <a:r>
              <a:rPr lang="en-US" sz="1400" dirty="0" smtClean="0"/>
              <a:t>.</a:t>
            </a:r>
          </a:p>
          <a:p>
            <a:pPr marL="0" indent="0"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1400" dirty="0"/>
              <a:t>Wright, </a:t>
            </a:r>
            <a:r>
              <a:rPr lang="en-US" sz="1400" dirty="0" smtClean="0"/>
              <a:t>David, </a:t>
            </a:r>
            <a:r>
              <a:rPr lang="de-DE" sz="1400" dirty="0" err="1" smtClean="0"/>
              <a:t>Kush</a:t>
            </a:r>
            <a:r>
              <a:rPr lang="de-DE" sz="1400" dirty="0" smtClean="0"/>
              <a:t> </a:t>
            </a:r>
            <a:r>
              <a:rPr lang="de-DE" sz="1400" dirty="0" err="1" smtClean="0"/>
              <a:t>Wadhwa</a:t>
            </a:r>
            <a:r>
              <a:rPr lang="de-DE" sz="1400" dirty="0" smtClean="0"/>
              <a:t>, </a:t>
            </a:r>
            <a:r>
              <a:rPr lang="de-DE" sz="1400" dirty="0"/>
              <a:t>Monica </a:t>
            </a:r>
            <a:r>
              <a:rPr lang="de-DE" sz="1400" dirty="0" err="1" smtClean="0"/>
              <a:t>Lagazio</a:t>
            </a:r>
            <a:r>
              <a:rPr lang="de-DE" sz="1400" dirty="0" smtClean="0"/>
              <a:t>, </a:t>
            </a:r>
            <a:r>
              <a:rPr lang="de-DE" sz="1400" dirty="0"/>
              <a:t>Charles Raab </a:t>
            </a:r>
            <a:r>
              <a:rPr lang="de-DE" sz="1400" dirty="0" err="1" smtClean="0"/>
              <a:t>and</a:t>
            </a:r>
            <a:r>
              <a:rPr lang="de-DE" sz="1400" dirty="0" smtClean="0"/>
              <a:t> Eric </a:t>
            </a:r>
            <a:r>
              <a:rPr lang="de-DE" sz="1400" dirty="0" err="1"/>
              <a:t>Charikane</a:t>
            </a:r>
            <a:r>
              <a:rPr lang="en-US" sz="1400" dirty="0" smtClean="0"/>
              <a:t> 2014. “Integrating </a:t>
            </a:r>
            <a:r>
              <a:rPr lang="en-US" sz="1400" dirty="0"/>
              <a:t>privacy impact assessment in risk </a:t>
            </a:r>
            <a:r>
              <a:rPr lang="en-US" sz="1400" dirty="0" smtClean="0"/>
              <a:t>management”. </a:t>
            </a:r>
            <a:r>
              <a:rPr lang="en-US" sz="1400" dirty="0"/>
              <a:t>In: </a:t>
            </a:r>
            <a:r>
              <a:rPr lang="en-US" sz="1400" i="1" dirty="0" smtClean="0"/>
              <a:t>International </a:t>
            </a:r>
            <a:r>
              <a:rPr lang="en-US" sz="1400" i="1" dirty="0"/>
              <a:t>Data Privacy </a:t>
            </a:r>
            <a:r>
              <a:rPr lang="en-US" sz="1400" i="1" dirty="0" smtClean="0"/>
              <a:t>Law</a:t>
            </a:r>
            <a:r>
              <a:rPr lang="en-US" sz="1400" dirty="0" smtClean="0"/>
              <a:t> 4: 2</a:t>
            </a:r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205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i_ppt-Vorlage2016">
  <a:themeElements>
    <a:clrScheme name="Benutzerdefiniert 1">
      <a:dk1>
        <a:sysClr val="windowText" lastClr="000000"/>
      </a:dk1>
      <a:lt1>
        <a:srgbClr val="FFFFFF"/>
      </a:lt1>
      <a:dk2>
        <a:srgbClr val="007A87"/>
      </a:dk2>
      <a:lt2>
        <a:srgbClr val="A8AFAF"/>
      </a:lt2>
      <a:accent1>
        <a:srgbClr val="EB6A0A"/>
      </a:accent1>
      <a:accent2>
        <a:srgbClr val="B1C800"/>
      </a:accent2>
      <a:accent3>
        <a:srgbClr val="25BAE2"/>
      </a:accent3>
      <a:accent4>
        <a:srgbClr val="179C7D"/>
      </a:accent4>
      <a:accent5>
        <a:srgbClr val="D4E6F4"/>
      </a:accent5>
      <a:accent6>
        <a:srgbClr val="E1E3E3"/>
      </a:accent6>
      <a:hlink>
        <a:srgbClr val="007A87"/>
      </a:hlink>
      <a:folHlink>
        <a:srgbClr val="A8AFAF"/>
      </a:folHlink>
    </a:clrScheme>
    <a:fontScheme name="Benutzerdefiniert 1">
      <a:majorFont>
        <a:latin typeface="Frutiger LT Com 55 Roman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algn="ctr">
          <a:solidFill>
            <a:schemeClr val="tx2"/>
          </a:solidFill>
          <a:miter lim="800000"/>
          <a:headEnd/>
          <a:tailEnd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lIns="72000" tIns="54000" rIns="72000" bIns="54000">
        <a:spAutoFit/>
      </a:bodyPr>
      <a:lstStyle>
        <a:defPPr marL="215900" indent="-215900">
          <a:spcAft>
            <a:spcPts val="563"/>
          </a:spcAft>
          <a:buClr>
            <a:schemeClr val="tx2"/>
          </a:buClr>
          <a:defRPr sz="1400" dirty="0"/>
        </a:defPPr>
      </a:lstStyle>
    </a:spDef>
    <a:lnDef>
      <a:spPr bwMode="auto">
        <a:noFill/>
        <a:ln w="9525" cap="flat" cmpd="sng" algn="ctr">
          <a:solidFill>
            <a:srgbClr val="179C7D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isi_ppt-Vorlage2016</Template>
  <TotalTime>0</TotalTime>
  <Words>970</Words>
  <Application>Microsoft Office PowerPoint</Application>
  <PresentationFormat>Bildschirmpräsentation (4:3)</PresentationFormat>
  <Paragraphs>75</Paragraphs>
  <Slides>9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Frutiger LT Com 45 Light</vt:lpstr>
      <vt:lpstr>Frutiger LT Com 55 Roman</vt:lpstr>
      <vt:lpstr>Open Sans</vt:lpstr>
      <vt:lpstr>Wingdings</vt:lpstr>
      <vt:lpstr>isi_ppt-Vorlage2016</vt:lpstr>
      <vt:lpstr>Data Protection Impact Assessments – a practical Tool For RRI</vt:lpstr>
      <vt:lpstr>presentation outline</vt:lpstr>
      <vt:lpstr>motivation</vt:lpstr>
      <vt:lpstr>DPIA under the Eu general data protection regulation (gdpr)</vt:lpstr>
      <vt:lpstr>DPIA AND RRI</vt:lpstr>
      <vt:lpstr>TENSIONS: A TOOL BETWEEN LAW, ETHICS, and practicality</vt:lpstr>
      <vt:lpstr>PRACTICAL IMPLEMENTATION</vt:lpstr>
      <vt:lpstr>Outlook / Feedback</vt:lpstr>
      <vt:lpstr>Cited Literature</vt:lpstr>
    </vt:vector>
  </TitlesOfParts>
  <Company>Fraunhofer 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mit Bild / durch Klicken hinzufügen</dc:title>
  <dc:creator>wu</dc:creator>
  <cp:lastModifiedBy>Martin, Nicholas</cp:lastModifiedBy>
  <cp:revision>178</cp:revision>
  <cp:lastPrinted>2018-05-07T14:55:25Z</cp:lastPrinted>
  <dcterms:created xsi:type="dcterms:W3CDTF">2017-02-08T09:51:18Z</dcterms:created>
  <dcterms:modified xsi:type="dcterms:W3CDTF">2018-06-11T09:05:44Z</dcterms:modified>
</cp:coreProperties>
</file>

<file path=userCustomization/customUI.xml><?xml version="1.0" encoding="utf-8"?>
<mso:customUI xmlns:doc="http://schemas.microsoft.com/office/2006/01/customui/currentDocument" xmlns:mso="http://schemas.microsoft.com/office/2006/01/customui">
  <mso:ribbon>
    <mso:qat>
      <mso:documentControls>
        <mso:separator idQ="doc:sep1" visible="true"/>
        <mso:control idQ="mso:SlideLayoutGallery" visible="true"/>
      </mso:documentControls>
    </mso:qat>
  </mso:ribbon>
</mso:customUI>
</file>