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  <p:sldMasterId id="2147483691" r:id="rId3"/>
  </p:sldMasterIdLst>
  <p:notesMasterIdLst>
    <p:notesMasterId r:id="rId22"/>
  </p:notesMasterIdLst>
  <p:handoutMasterIdLst>
    <p:handoutMasterId r:id="rId23"/>
  </p:handoutMasterIdLst>
  <p:sldIdLst>
    <p:sldId id="305" r:id="rId4"/>
    <p:sldId id="484" r:id="rId5"/>
    <p:sldId id="485" r:id="rId6"/>
    <p:sldId id="486" r:id="rId7"/>
    <p:sldId id="494" r:id="rId8"/>
    <p:sldId id="487" r:id="rId9"/>
    <p:sldId id="488" r:id="rId10"/>
    <p:sldId id="489" r:id="rId11"/>
    <p:sldId id="490" r:id="rId12"/>
    <p:sldId id="491" r:id="rId13"/>
    <p:sldId id="474" r:id="rId14"/>
    <p:sldId id="492" r:id="rId15"/>
    <p:sldId id="481" r:id="rId16"/>
    <p:sldId id="493" r:id="rId17"/>
    <p:sldId id="440" r:id="rId18"/>
    <p:sldId id="496" r:id="rId19"/>
    <p:sldId id="497" r:id="rId20"/>
    <p:sldId id="498" r:id="rId21"/>
  </p:sldIdLst>
  <p:sldSz cx="9144000" cy="6858000" type="screen4x3"/>
  <p:notesSz cx="7104063" cy="10234613"/>
  <p:defaultTextStyle>
    <a:defPPr>
      <a:defRPr lang="de-DE"/>
    </a:defPPr>
    <a:lvl1pPr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255">
          <p15:clr>
            <a:srgbClr val="A4A3A4"/>
          </p15:clr>
        </p15:guide>
        <p15:guide id="3" orient="horz" pos="1706">
          <p15:clr>
            <a:srgbClr val="A4A3A4"/>
          </p15:clr>
        </p15:guide>
        <p15:guide id="4" pos="5466">
          <p15:clr>
            <a:srgbClr val="A4A3A4"/>
          </p15:clr>
        </p15:guide>
        <p15:guide id="5" pos="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00">
          <p15:clr>
            <a:srgbClr val="A4A3A4"/>
          </p15:clr>
        </p15:guide>
        <p15:guide id="2" orient="horz" pos="6047">
          <p15:clr>
            <a:srgbClr val="A4A3A4"/>
          </p15:clr>
        </p15:guide>
        <p15:guide id="3" orient="horz" pos="2283">
          <p15:clr>
            <a:srgbClr val="A4A3A4"/>
          </p15:clr>
        </p15:guide>
        <p15:guide id="4" orient="horz" pos="2142">
          <p15:clr>
            <a:srgbClr val="A4A3A4"/>
          </p15:clr>
        </p15:guide>
        <p15:guide id="5" pos="323">
          <p15:clr>
            <a:srgbClr val="A4A3A4"/>
          </p15:clr>
        </p15:guide>
        <p15:guide id="6" pos="415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line" initials="pw" lastIdx="6" clrIdx="0"/>
  <p:cmAuthor id="1" name="BT" initials="B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6F4"/>
    <a:srgbClr val="E7EFEC"/>
    <a:srgbClr val="A2D7CB"/>
    <a:srgbClr val="007A87"/>
    <a:srgbClr val="E1E3E3"/>
    <a:srgbClr val="EEEFEF"/>
    <a:srgbClr val="5BBBB7"/>
    <a:srgbClr val="1E9D8B"/>
    <a:srgbClr val="4C99B2"/>
    <a:srgbClr val="179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43" autoAdjust="0"/>
    <p:restoredTop sz="95859" autoAdjust="0"/>
  </p:normalViewPr>
  <p:slideViewPr>
    <p:cSldViewPr showGuides="1">
      <p:cViewPr varScale="1">
        <p:scale>
          <a:sx n="87" d="100"/>
          <a:sy n="87" d="100"/>
        </p:scale>
        <p:origin x="1338" y="90"/>
      </p:cViewPr>
      <p:guideLst>
        <p:guide orient="horz" pos="3793"/>
        <p:guide orient="horz" pos="255"/>
        <p:guide orient="horz" pos="1706"/>
        <p:guide pos="5466"/>
        <p:guide pos="294"/>
      </p:guideLst>
    </p:cSldViewPr>
  </p:slideViewPr>
  <p:outlineViewPr>
    <p:cViewPr>
      <p:scale>
        <a:sx n="33" d="100"/>
        <a:sy n="33" d="100"/>
      </p:scale>
      <p:origin x="0" y="4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2" d="100"/>
          <a:sy n="82" d="100"/>
        </p:scale>
        <p:origin x="-3930" y="-390"/>
      </p:cViewPr>
      <p:guideLst>
        <p:guide orient="horz" pos="400"/>
        <p:guide orient="horz" pos="6047"/>
        <p:guide orient="horz" pos="2283"/>
        <p:guide orient="horz" pos="2142"/>
        <p:guide pos="323"/>
        <p:guide pos="415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ach5\vol2\team\V\Projekte\EU%20JERRI_382965\3_Arbeitspakete\WP%202%20Development%20of%20RRI%20goals%20at%20Fraunhofer\Deliverable%20D2.1\Revision%20after%20midterm%20review\Asessment%20of%20Fraunhofer%20Deep%20institutionalisation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'Abb1 Narratives'!$C$6:$C$11</c:f>
              <c:strCache>
                <c:ptCount val="6"/>
                <c:pt idx="0">
                  <c:v>Science Republic</c:v>
                </c:pt>
                <c:pt idx="1">
                  <c:v>Tech Progress</c:v>
                </c:pt>
                <c:pt idx="2">
                  <c:v>Participatory Society</c:v>
                </c:pt>
                <c:pt idx="3">
                  <c:v>Citizen Firm</c:v>
                </c:pt>
                <c:pt idx="4">
                  <c:v>Moral Globalisation</c:v>
                </c:pt>
                <c:pt idx="5">
                  <c:v>R&amp;I with and for Society</c:v>
                </c:pt>
              </c:strCache>
            </c:strRef>
          </c:cat>
          <c:val>
            <c:numRef>
              <c:f>'Abb1 Narratives'!$E$6:$E$11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C9-40C6-9F8C-75E69B7655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20288"/>
        <c:axId val="125421824"/>
      </c:radarChart>
      <c:catAx>
        <c:axId val="12542028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5421824"/>
        <c:crosses val="autoZero"/>
        <c:auto val="1"/>
        <c:lblAlgn val="ctr"/>
        <c:lblOffset val="100"/>
        <c:noMultiLvlLbl val="0"/>
      </c:catAx>
      <c:valAx>
        <c:axId val="125421824"/>
        <c:scaling>
          <c:orientation val="minMax"/>
          <c:max val="5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2542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869" cy="512060"/>
          </a:xfrm>
          <a:prstGeom prst="rect">
            <a:avLst/>
          </a:prstGeom>
        </p:spPr>
        <p:txBody>
          <a:bodyPr vert="horz" lIns="95509" tIns="47755" rIns="95509" bIns="47755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4519" y="1"/>
            <a:ext cx="3077869" cy="512060"/>
          </a:xfrm>
          <a:prstGeom prst="rect">
            <a:avLst/>
          </a:prstGeom>
        </p:spPr>
        <p:txBody>
          <a:bodyPr vert="horz" lIns="95509" tIns="47755" rIns="95509" bIns="47755" rtlCol="0"/>
          <a:lstStyle>
            <a:lvl1pPr algn="r">
              <a:defRPr sz="1300"/>
            </a:lvl1pPr>
          </a:lstStyle>
          <a:p>
            <a:fld id="{712E56AE-624E-49E0-8ED0-94A91F974A6E}" type="datetimeFigureOut">
              <a:rPr lang="de-DE" smtClean="0"/>
              <a:pPr/>
              <a:t>08.06.2018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0907"/>
            <a:ext cx="3077869" cy="512060"/>
          </a:xfrm>
          <a:prstGeom prst="rect">
            <a:avLst/>
          </a:prstGeom>
        </p:spPr>
        <p:txBody>
          <a:bodyPr vert="horz" lIns="95509" tIns="47755" rIns="95509" bIns="47755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4519" y="9720907"/>
            <a:ext cx="3077869" cy="512060"/>
          </a:xfrm>
          <a:prstGeom prst="rect">
            <a:avLst/>
          </a:prstGeom>
        </p:spPr>
        <p:txBody>
          <a:bodyPr vert="horz" lIns="95509" tIns="47755" rIns="95509" bIns="47755" rtlCol="0" anchor="b"/>
          <a:lstStyle>
            <a:lvl1pPr algn="r">
              <a:defRPr sz="1300"/>
            </a:lvl1pPr>
          </a:lstStyle>
          <a:p>
            <a:fld id="{80BC5AC0-20DA-4069-B102-9653FA907D5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77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12698" y="1"/>
            <a:ext cx="3799345" cy="512060"/>
          </a:xfrm>
          <a:prstGeom prst="rect">
            <a:avLst/>
          </a:prstGeom>
        </p:spPr>
        <p:txBody>
          <a:bodyPr vert="horz" lIns="0" tIns="94005" rIns="95509" bIns="47755" rtlCol="0"/>
          <a:lstStyle>
            <a:lvl1pPr algn="l">
              <a:defRPr sz="1300">
                <a:latin typeface="Frutiger LT Com 55 Roman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072055" y="1"/>
            <a:ext cx="1519310" cy="512060"/>
          </a:xfrm>
          <a:prstGeom prst="rect">
            <a:avLst/>
          </a:prstGeom>
        </p:spPr>
        <p:txBody>
          <a:bodyPr vert="horz" lIns="95509" tIns="94005" rIns="0" bIns="47755" rtlCol="0"/>
          <a:lstStyle>
            <a:lvl1pPr algn="r">
              <a:defRPr sz="1300">
                <a:latin typeface="Frutiger LT Com 55 Roman" pitchFamily="34" charset="0"/>
              </a:defRPr>
            </a:lvl1pPr>
          </a:lstStyle>
          <a:p>
            <a:fld id="{D64C5CA1-81F4-43E1-8D15-34184FE6F392}" type="datetimeFigureOut">
              <a:rPr lang="de-DE" smtClean="0"/>
              <a:pPr/>
              <a:t>08.06.2018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44513" y="636588"/>
            <a:ext cx="3686175" cy="27638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9" tIns="47755" rIns="95509" bIns="4775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512699" y="3623936"/>
            <a:ext cx="6078666" cy="597453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12698" y="9720907"/>
            <a:ext cx="3799345" cy="512060"/>
          </a:xfrm>
          <a:prstGeom prst="rect">
            <a:avLst/>
          </a:prstGeom>
        </p:spPr>
        <p:txBody>
          <a:bodyPr vert="horz" lIns="0" tIns="47755" rIns="95509" bIns="188010" rtlCol="0" anchor="b"/>
          <a:lstStyle>
            <a:lvl1pPr algn="l">
              <a:defRPr sz="1300">
                <a:latin typeface="Frutiger LT Com 55 Roman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072054" y="9720907"/>
            <a:ext cx="1519310" cy="512060"/>
          </a:xfrm>
          <a:prstGeom prst="rect">
            <a:avLst/>
          </a:prstGeom>
        </p:spPr>
        <p:txBody>
          <a:bodyPr vert="horz" lIns="95509" tIns="47755" rIns="0" bIns="188010" rtlCol="0" anchor="b"/>
          <a:lstStyle>
            <a:lvl1pPr algn="r">
              <a:defRPr sz="1300">
                <a:latin typeface="Frutiger LT Com 55 Roman" pitchFamily="34" charset="0"/>
              </a:defRPr>
            </a:lvl1pPr>
          </a:lstStyle>
          <a:p>
            <a:fld id="{6F118F77-BF2E-4843-AA6C-ED9ACCB38B4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3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Clr>
        <a:srgbClr val="179C7D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360363" indent="-184150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536575" indent="-176213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715963" indent="-174625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896938" indent="-180975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7CE15B-AE88-4D6E-A088-05701564D280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619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773238"/>
            <a:ext cx="8208000" cy="6476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US" noProof="0" smtClean="0"/>
          </a:p>
        </p:txBody>
      </p:sp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466725" y="2492870"/>
            <a:ext cx="8208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469275" y="2636890"/>
            <a:ext cx="8208000" cy="338447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de-DE" dirty="0"/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 flipV="1">
            <a:off x="466725" y="404813"/>
            <a:ext cx="8208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476823"/>
            <a:ext cx="820800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2914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Line 12"/>
          <p:cNvSpPr>
            <a:spLocks noChangeShapeType="1"/>
          </p:cNvSpPr>
          <p:nvPr userDrawn="1"/>
        </p:nvSpPr>
        <p:spPr bwMode="auto">
          <a:xfrm flipV="1">
            <a:off x="466725" y="406800"/>
            <a:ext cx="8208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5" name="Line 13"/>
          <p:cNvSpPr>
            <a:spLocks noChangeShapeType="1"/>
          </p:cNvSpPr>
          <p:nvPr userDrawn="1"/>
        </p:nvSpPr>
        <p:spPr bwMode="auto">
          <a:xfrm>
            <a:off x="466725" y="2492870"/>
            <a:ext cx="8208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1" name="Text Box 19"/>
          <p:cNvSpPr txBox="1">
            <a:spLocks noChangeArrowheads="1"/>
          </p:cNvSpPr>
          <p:nvPr userDrawn="1"/>
        </p:nvSpPr>
        <p:spPr bwMode="auto">
          <a:xfrm>
            <a:off x="455613" y="6433200"/>
            <a:ext cx="9001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>
                <a:solidFill>
                  <a:schemeClr val="bg2"/>
                </a:solidFill>
              </a:rPr>
              <a:t>© Fraunhofer ISI</a:t>
            </a: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469275" y="6165380"/>
            <a:ext cx="82080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476823"/>
            <a:ext cx="8208000" cy="1008140"/>
          </a:xfrm>
          <a:noFill/>
        </p:spPr>
        <p:txBody>
          <a:bodyPr/>
          <a:lstStyle>
            <a:lvl1pPr marL="0" indent="0">
              <a:defRPr sz="3200" b="0" cap="all" spc="300" baseline="0">
                <a:latin typeface="+mn-lt"/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773238"/>
            <a:ext cx="8208000" cy="6476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en-US" noProof="0"/>
          </a:p>
        </p:txBody>
      </p:sp>
      <p:pic>
        <p:nvPicPr>
          <p:cNvPr id="15" name="Grafik 14" descr="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11698" y="3429000"/>
            <a:ext cx="4320604" cy="11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5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476823"/>
            <a:ext cx="8208000" cy="1007908"/>
          </a:xfrm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4" name="Line 12"/>
          <p:cNvSpPr>
            <a:spLocks noChangeShapeType="1"/>
          </p:cNvSpPr>
          <p:nvPr userDrawn="1"/>
        </p:nvSpPr>
        <p:spPr bwMode="auto">
          <a:xfrm flipV="1">
            <a:off x="466725" y="406800"/>
            <a:ext cx="8208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468000" y="1558800"/>
            <a:ext cx="8208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6725" y="1773238"/>
            <a:ext cx="8209275" cy="4248150"/>
          </a:xfrm>
        </p:spPr>
        <p:txBody>
          <a:bodyPr/>
          <a:lstStyle>
            <a:lvl1pPr marL="360000" indent="-360000">
              <a:buFont typeface="Wingdings" pitchFamily="2" charset="2"/>
              <a:buChar char="n"/>
              <a:defRPr/>
            </a:lvl1pPr>
            <a:lvl2pPr marL="720000" indent="-360000">
              <a:buFont typeface="Wingdings" pitchFamily="2" charset="2"/>
              <a:buChar char="n"/>
              <a:defRPr/>
            </a:lvl2pPr>
            <a:lvl3pPr marL="1080000">
              <a:defRPr/>
            </a:lvl3pPr>
            <a:lvl4pPr marL="1440000">
              <a:defRPr/>
            </a:lvl4pPr>
            <a:lvl5pPr marL="1800000" indent="-360000">
              <a:defRPr/>
            </a:lvl5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7" name="Textfeld 22"/>
          <p:cNvSpPr txBox="1"/>
          <p:nvPr userDrawn="1"/>
        </p:nvSpPr>
        <p:spPr>
          <a:xfrm>
            <a:off x="467544" y="6597352"/>
            <a:ext cx="1800000" cy="122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spc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Page </a:t>
            </a:r>
            <a:fld id="{35D2E405-F80B-413D-A98C-CAAD2FD4AFEC}" type="slidenum">
              <a:rPr lang="en-US" sz="800" noProof="0" smtClean="0">
                <a:solidFill>
                  <a:srgbClr val="A8AFAF"/>
                </a:solidFill>
                <a:latin typeface="+mn-lt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noProof="0">
              <a:solidFill>
                <a:srgbClr val="A8AFAF"/>
              </a:solidFill>
              <a:latin typeface="+mn-lt"/>
            </a:endParaRPr>
          </a:p>
          <a:p>
            <a:r>
              <a:rPr lang="en-US" sz="800" kern="1200" spc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kern="1200" spc="0" baseline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endParaRPr lang="en-US" sz="800" kern="1200" spc="0" dirty="0">
              <a:solidFill>
                <a:srgbClr val="A8AFA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261766"/>
            <a:ext cx="1512168" cy="4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5607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6725" y="334800"/>
            <a:ext cx="8208000" cy="738664"/>
          </a:xfrm>
        </p:spPr>
        <p:txBody>
          <a:bodyPr wrap="square">
            <a:spAutoFit/>
          </a:bodyPr>
          <a:lstStyle>
            <a:lvl1pPr marL="0" indent="0" defTabSz="504000">
              <a:defRPr/>
            </a:lvl1pPr>
          </a:lstStyle>
          <a:p>
            <a:r>
              <a:rPr lang="en-US" noProof="0"/>
              <a:t>Titelmasterformat durch Klicken bearbeiten</a:t>
            </a:r>
            <a:br>
              <a:rPr lang="en-US" noProof="0"/>
            </a:b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725" y="1773238"/>
            <a:ext cx="8208000" cy="4248150"/>
          </a:xfrm>
        </p:spPr>
        <p:txBody>
          <a:bodyPr/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466725" y="1196752"/>
            <a:ext cx="8208000" cy="0"/>
          </a:xfrm>
          <a:prstGeom prst="line">
            <a:avLst/>
          </a:prstGeom>
          <a:noFill/>
          <a:ln w="12700" cap="rnd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Textfeld 22"/>
          <p:cNvSpPr txBox="1"/>
          <p:nvPr userDrawn="1"/>
        </p:nvSpPr>
        <p:spPr>
          <a:xfrm>
            <a:off x="467544" y="6597352"/>
            <a:ext cx="1800000" cy="122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spc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Page </a:t>
            </a:r>
            <a:fld id="{35D2E405-F80B-413D-A98C-CAAD2FD4AFEC}" type="slidenum">
              <a:rPr lang="en-US" sz="800" noProof="0" smtClean="0">
                <a:solidFill>
                  <a:srgbClr val="A8AFAF"/>
                </a:solidFill>
                <a:latin typeface="+mn-lt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noProof="0">
              <a:solidFill>
                <a:srgbClr val="A8AFAF"/>
              </a:solidFill>
              <a:latin typeface="+mn-lt"/>
            </a:endParaRPr>
          </a:p>
          <a:p>
            <a:r>
              <a:rPr lang="en-US" sz="800" kern="1200" spc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kern="1200" spc="0" baseline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endParaRPr lang="en-US" sz="800" kern="1200" spc="0" dirty="0">
              <a:solidFill>
                <a:srgbClr val="A8AFA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4291" y="6218148"/>
            <a:ext cx="1656184" cy="50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9608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 wrap="square">
            <a:spAutoFit/>
          </a:bodyPr>
          <a:lstStyle>
            <a:lvl1pPr marL="0" indent="0" defTabSz="504000">
              <a:defRPr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725" y="1773238"/>
            <a:ext cx="4032000" cy="4248150"/>
          </a:xfrm>
        </p:spPr>
        <p:txBody>
          <a:bodyPr/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642725" y="1772816"/>
            <a:ext cx="4032000" cy="4248150"/>
          </a:xfrm>
        </p:spPr>
        <p:txBody>
          <a:bodyPr/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7" name="Line 13"/>
          <p:cNvSpPr>
            <a:spLocks noChangeShapeType="1"/>
          </p:cNvSpPr>
          <p:nvPr userDrawn="1"/>
        </p:nvSpPr>
        <p:spPr bwMode="auto">
          <a:xfrm>
            <a:off x="466725" y="1196752"/>
            <a:ext cx="8208000" cy="0"/>
          </a:xfrm>
          <a:prstGeom prst="line">
            <a:avLst/>
          </a:prstGeom>
          <a:noFill/>
          <a:ln w="12700" cap="rnd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Textfeld 22"/>
          <p:cNvSpPr txBox="1"/>
          <p:nvPr userDrawn="1"/>
        </p:nvSpPr>
        <p:spPr>
          <a:xfrm>
            <a:off x="467544" y="6597352"/>
            <a:ext cx="1800000" cy="122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spc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Page </a:t>
            </a:r>
            <a:fld id="{35D2E405-F80B-413D-A98C-CAAD2FD4AFEC}" type="slidenum">
              <a:rPr lang="en-US" sz="800" noProof="0" smtClean="0">
                <a:solidFill>
                  <a:srgbClr val="A8AFAF"/>
                </a:solidFill>
                <a:latin typeface="+mn-lt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noProof="0">
              <a:solidFill>
                <a:srgbClr val="A8AFAF"/>
              </a:solidFill>
              <a:latin typeface="+mn-lt"/>
            </a:endParaRPr>
          </a:p>
          <a:p>
            <a:r>
              <a:rPr lang="en-US" sz="800" kern="1200" spc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kern="1200" spc="0" baseline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endParaRPr lang="en-US" sz="800" kern="1200" spc="0" dirty="0">
              <a:solidFill>
                <a:srgbClr val="A8AFA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40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"/>
          <p:cNvSpPr>
            <a:spLocks noGrp="1"/>
          </p:cNvSpPr>
          <p:nvPr>
            <p:ph type="pic" sz="quarter" idx="10"/>
          </p:nvPr>
        </p:nvSpPr>
        <p:spPr>
          <a:xfrm>
            <a:off x="469275" y="332656"/>
            <a:ext cx="8208000" cy="5688704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3" name="Textfeld 22"/>
          <p:cNvSpPr txBox="1"/>
          <p:nvPr userDrawn="1"/>
        </p:nvSpPr>
        <p:spPr>
          <a:xfrm>
            <a:off x="467544" y="6597352"/>
            <a:ext cx="1800000" cy="122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spc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Page </a:t>
            </a:r>
            <a:fld id="{35D2E405-F80B-413D-A98C-CAAD2FD4AFEC}" type="slidenum">
              <a:rPr lang="en-US" sz="800" noProof="0" smtClean="0">
                <a:solidFill>
                  <a:srgbClr val="A8AFAF"/>
                </a:solidFill>
                <a:latin typeface="+mn-lt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noProof="0">
              <a:solidFill>
                <a:srgbClr val="A8AFAF"/>
              </a:solidFill>
              <a:latin typeface="+mn-lt"/>
            </a:endParaRPr>
          </a:p>
          <a:p>
            <a:r>
              <a:rPr lang="en-US" sz="800" kern="1200" spc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kern="1200" spc="0" baseline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endParaRPr lang="en-US" sz="800" kern="1200" spc="0" dirty="0">
              <a:solidFill>
                <a:srgbClr val="A8AFA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099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2000" y="2159999"/>
            <a:ext cx="6840000" cy="2160000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2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add presentation title</a:t>
            </a:r>
            <a:endParaRPr lang="de-A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2000" y="4752000"/>
            <a:ext cx="6840000" cy="14400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Dr. </a:t>
            </a:r>
            <a:r>
              <a:rPr lang="en-US" dirty="0" err="1" smtClean="0"/>
              <a:t>Vorname</a:t>
            </a:r>
            <a:r>
              <a:rPr lang="en-US" dirty="0" smtClean="0"/>
              <a:t> </a:t>
            </a:r>
            <a:r>
              <a:rPr lang="en-US" dirty="0" err="1" smtClean="0"/>
              <a:t>Nachname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Institut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Höhere</a:t>
            </a:r>
            <a:r>
              <a:rPr lang="en-US" dirty="0" smtClean="0"/>
              <a:t> </a:t>
            </a:r>
            <a:r>
              <a:rPr lang="en-US" dirty="0" err="1" smtClean="0"/>
              <a:t>Studien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1. </a:t>
            </a:r>
            <a:r>
              <a:rPr lang="en-US" dirty="0" err="1" smtClean="0"/>
              <a:t>Januar</a:t>
            </a:r>
            <a:r>
              <a:rPr lang="en-US" dirty="0" smtClean="0"/>
              <a:t> 1901</a:t>
            </a:r>
            <a:endParaRPr lang="de-A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78A68E-61C1-47B7-A71F-3DC86AAEF65D}" type="datetime4">
              <a:rPr lang="de-AT" smtClean="0"/>
              <a:t>08. Juni 2018</a:t>
            </a:fld>
            <a:endParaRPr lang="de-A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Activate/De-activate/Modify Footer (text, etc.) via Tab "Insert" =&gt; "Header &amp; Footer"</a:t>
            </a:r>
            <a:endParaRPr lang="de-A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FF764B-4052-4F19-BF82-E8BCB2654338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458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2000" y="1080000"/>
            <a:ext cx="6840000" cy="90000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US" dirty="0" smtClean="0"/>
              <a:t>Click to add title</a:t>
            </a:r>
            <a:endParaRPr lang="de-A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1EE7-788C-4A64-A4B3-14000BAD6C7B}" type="datetime4">
              <a:rPr lang="de-AT" smtClean="0"/>
              <a:t>08. Juni 2018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Activate/De-activate/Modify Footer (text, etc.) via Tab "Insert" =&gt; "Header &amp; Footer"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764B-4052-4F19-BF82-E8BCB2654338}" type="slidenum">
              <a:rPr lang="de-AT" smtClean="0"/>
              <a:t>‹Nr.›</a:t>
            </a:fld>
            <a:endParaRPr lang="de-AT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425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80000" y="0"/>
            <a:ext cx="5040000" cy="623888"/>
          </a:xfrm>
        </p:spPr>
        <p:txBody>
          <a:bodyPr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1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chapter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152000" y="2520000"/>
            <a:ext cx="6840000" cy="3600000"/>
          </a:xfrm>
        </p:spPr>
        <p:txBody>
          <a:bodyPr>
            <a:noAutofit/>
          </a:bodyPr>
          <a:lstStyle>
            <a:lvl1pPr marL="432000" indent="-43200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defRPr sz="2800"/>
            </a:lvl1pPr>
            <a:lvl2pPr marL="864000" indent="-396000">
              <a:lnSpc>
                <a:spcPct val="100000"/>
              </a:lnSpc>
              <a:spcBef>
                <a:spcPts val="576"/>
              </a:spcBef>
              <a:defRPr sz="2400"/>
            </a:lvl2pPr>
            <a:lvl3pPr marL="1224000" indent="-360000">
              <a:lnSpc>
                <a:spcPct val="100000"/>
              </a:lnSpc>
              <a:spcBef>
                <a:spcPts val="480"/>
              </a:spcBef>
              <a:defRPr sz="2000"/>
            </a:lvl3pPr>
            <a:lvl4pPr marL="1584000" indent="-324000">
              <a:lnSpc>
                <a:spcPct val="100000"/>
              </a:lnSpc>
              <a:spcBef>
                <a:spcPts val="480"/>
              </a:spcBef>
              <a:defRPr sz="2000"/>
            </a:lvl4pPr>
            <a:lvl5pPr marL="1908000" indent="-288000">
              <a:lnSpc>
                <a:spcPct val="100000"/>
              </a:lnSpc>
              <a:spcBef>
                <a:spcPts val="480"/>
              </a:spcBef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37564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Line 12"/>
          <p:cNvSpPr>
            <a:spLocks noChangeShapeType="1"/>
          </p:cNvSpPr>
          <p:nvPr userDrawn="1"/>
        </p:nvSpPr>
        <p:spPr bwMode="auto">
          <a:xfrm flipV="1">
            <a:off x="466725" y="406800"/>
            <a:ext cx="8208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5" name="Line 13"/>
          <p:cNvSpPr>
            <a:spLocks noChangeShapeType="1"/>
          </p:cNvSpPr>
          <p:nvPr userDrawn="1"/>
        </p:nvSpPr>
        <p:spPr bwMode="auto">
          <a:xfrm>
            <a:off x="466725" y="2492870"/>
            <a:ext cx="8208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1" name="Text Box 19"/>
          <p:cNvSpPr txBox="1">
            <a:spLocks noChangeArrowheads="1"/>
          </p:cNvSpPr>
          <p:nvPr userDrawn="1"/>
        </p:nvSpPr>
        <p:spPr bwMode="auto">
          <a:xfrm>
            <a:off x="455613" y="6433200"/>
            <a:ext cx="9001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>
                <a:solidFill>
                  <a:schemeClr val="bg2"/>
                </a:solidFill>
              </a:rPr>
              <a:t>© Fraunhofer </a:t>
            </a:r>
            <a:r>
              <a:rPr lang="de-DE" sz="800" smtClean="0">
                <a:solidFill>
                  <a:schemeClr val="bg2"/>
                </a:solidFill>
              </a:rPr>
              <a:t>ISI</a:t>
            </a:r>
            <a:endParaRPr lang="de-DE" sz="800">
              <a:solidFill>
                <a:schemeClr val="bg2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469275" y="6165380"/>
            <a:ext cx="82080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476823"/>
            <a:ext cx="8208000" cy="1008140"/>
          </a:xfrm>
          <a:noFill/>
        </p:spPr>
        <p:txBody>
          <a:bodyPr/>
          <a:lstStyle>
            <a:lvl1pPr marL="0" indent="0">
              <a:defRPr sz="3200" b="0" cap="all" spc="300" baseline="0">
                <a:latin typeface="+mn-lt"/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US" noProof="0" smtClean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773238"/>
            <a:ext cx="8208000" cy="6476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US" noProof="0" smtClean="0"/>
          </a:p>
        </p:txBody>
      </p:sp>
      <p:pic>
        <p:nvPicPr>
          <p:cNvPr id="15" name="Grafik 14" descr="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11698" y="3429000"/>
            <a:ext cx="4320604" cy="11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1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476823"/>
            <a:ext cx="8208000" cy="1007908"/>
          </a:xfrm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US" noProof="0" smtClean="0"/>
          </a:p>
        </p:txBody>
      </p:sp>
      <p:sp>
        <p:nvSpPr>
          <p:cNvPr id="4" name="Line 12"/>
          <p:cNvSpPr>
            <a:spLocks noChangeShapeType="1"/>
          </p:cNvSpPr>
          <p:nvPr userDrawn="1"/>
        </p:nvSpPr>
        <p:spPr bwMode="auto">
          <a:xfrm flipV="1">
            <a:off x="466725" y="406800"/>
            <a:ext cx="8208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468000" y="1558800"/>
            <a:ext cx="8208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6725" y="1773238"/>
            <a:ext cx="8209275" cy="4248150"/>
          </a:xfrm>
        </p:spPr>
        <p:txBody>
          <a:bodyPr/>
          <a:lstStyle>
            <a:lvl1pPr marL="360000" indent="-360000">
              <a:buFont typeface="Wingdings" pitchFamily="2" charset="2"/>
              <a:buChar char="n"/>
              <a:defRPr/>
            </a:lvl1pPr>
            <a:lvl2pPr marL="720000" indent="-360000">
              <a:buFont typeface="Wingdings" pitchFamily="2" charset="2"/>
              <a:buChar char="n"/>
              <a:defRPr/>
            </a:lvl2pPr>
            <a:lvl3pPr marL="1080000">
              <a:defRPr/>
            </a:lvl3pPr>
            <a:lvl4pPr marL="1440000">
              <a:defRPr/>
            </a:lvl4pPr>
            <a:lvl5pPr marL="1800000" indent="-360000">
              <a:defRPr/>
            </a:lvl5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7" name="Textfeld 22"/>
          <p:cNvSpPr txBox="1"/>
          <p:nvPr userDrawn="1"/>
        </p:nvSpPr>
        <p:spPr>
          <a:xfrm>
            <a:off x="467544" y="6597352"/>
            <a:ext cx="1800000" cy="122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spc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Page </a:t>
            </a:r>
            <a:fld id="{35D2E405-F80B-413D-A98C-CAAD2FD4AFEC}" type="slidenum">
              <a:rPr lang="en-US" sz="800" noProof="0" smtClean="0">
                <a:solidFill>
                  <a:srgbClr val="A8AFAF"/>
                </a:solidFill>
                <a:latin typeface="+mn-lt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noProof="0" smtClean="0">
              <a:solidFill>
                <a:srgbClr val="A8AFAF"/>
              </a:solidFill>
              <a:latin typeface="+mn-lt"/>
            </a:endParaRPr>
          </a:p>
          <a:p>
            <a:r>
              <a:rPr lang="en-US" sz="800" kern="1200" spc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kern="1200" spc="0" baseline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endParaRPr lang="en-US" sz="800" kern="1200" spc="0" dirty="0">
              <a:solidFill>
                <a:srgbClr val="A8AFA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261766"/>
            <a:ext cx="1512168" cy="4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6663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6725" y="334800"/>
            <a:ext cx="8208000" cy="738664"/>
          </a:xfrm>
        </p:spPr>
        <p:txBody>
          <a:bodyPr wrap="square">
            <a:spAutoFit/>
          </a:bodyPr>
          <a:lstStyle>
            <a:lvl1pPr marL="0" indent="0" defTabSz="504000">
              <a:defRPr/>
            </a:lvl1pPr>
          </a:lstStyle>
          <a:p>
            <a:r>
              <a:rPr lang="en-US" noProof="0" smtClean="0"/>
              <a:t>Titelmasterformat durch Klicken bearbeiten</a:t>
            </a:r>
            <a:br>
              <a:rPr lang="en-US" noProof="0" smtClean="0"/>
            </a:b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725" y="1773238"/>
            <a:ext cx="8208000" cy="4248150"/>
          </a:xfrm>
        </p:spPr>
        <p:txBody>
          <a:bodyPr/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466725" y="1196752"/>
            <a:ext cx="8208000" cy="0"/>
          </a:xfrm>
          <a:prstGeom prst="line">
            <a:avLst/>
          </a:prstGeom>
          <a:noFill/>
          <a:ln w="12700" cap="rnd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Textfeld 22"/>
          <p:cNvSpPr txBox="1"/>
          <p:nvPr userDrawn="1"/>
        </p:nvSpPr>
        <p:spPr>
          <a:xfrm>
            <a:off x="467544" y="6597352"/>
            <a:ext cx="1800000" cy="122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spc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Page </a:t>
            </a:r>
            <a:fld id="{35D2E405-F80B-413D-A98C-CAAD2FD4AFEC}" type="slidenum">
              <a:rPr lang="en-US" sz="800" noProof="0" smtClean="0">
                <a:solidFill>
                  <a:srgbClr val="A8AFAF"/>
                </a:solidFill>
                <a:latin typeface="+mn-lt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noProof="0" smtClean="0">
              <a:solidFill>
                <a:srgbClr val="A8AFAF"/>
              </a:solidFill>
              <a:latin typeface="+mn-lt"/>
            </a:endParaRPr>
          </a:p>
          <a:p>
            <a:r>
              <a:rPr lang="en-US" sz="800" kern="1200" spc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kern="1200" spc="0" baseline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endParaRPr lang="en-US" sz="800" kern="1200" spc="0" dirty="0">
              <a:solidFill>
                <a:srgbClr val="A8AFA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4291" y="6218148"/>
            <a:ext cx="1656184" cy="50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184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 wrap="square">
            <a:spAutoFit/>
          </a:bodyPr>
          <a:lstStyle>
            <a:lvl1pPr marL="0" indent="0" defTabSz="504000">
              <a:defRPr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725" y="1773238"/>
            <a:ext cx="4032000" cy="4248150"/>
          </a:xfrm>
        </p:spPr>
        <p:txBody>
          <a:bodyPr/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642725" y="1772816"/>
            <a:ext cx="4032000" cy="4248150"/>
          </a:xfrm>
        </p:spPr>
        <p:txBody>
          <a:bodyPr/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7" name="Line 13"/>
          <p:cNvSpPr>
            <a:spLocks noChangeShapeType="1"/>
          </p:cNvSpPr>
          <p:nvPr userDrawn="1"/>
        </p:nvSpPr>
        <p:spPr bwMode="auto">
          <a:xfrm>
            <a:off x="466725" y="1196752"/>
            <a:ext cx="8208000" cy="0"/>
          </a:xfrm>
          <a:prstGeom prst="line">
            <a:avLst/>
          </a:prstGeom>
          <a:noFill/>
          <a:ln w="12700" cap="rnd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Textfeld 22"/>
          <p:cNvSpPr txBox="1"/>
          <p:nvPr userDrawn="1"/>
        </p:nvSpPr>
        <p:spPr>
          <a:xfrm>
            <a:off x="467544" y="6597352"/>
            <a:ext cx="1800000" cy="122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spc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Page </a:t>
            </a:r>
            <a:fld id="{35D2E405-F80B-413D-A98C-CAAD2FD4AFEC}" type="slidenum">
              <a:rPr lang="en-US" sz="800" noProof="0" smtClean="0">
                <a:solidFill>
                  <a:srgbClr val="A8AFAF"/>
                </a:solidFill>
                <a:latin typeface="+mn-lt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noProof="0" smtClean="0">
              <a:solidFill>
                <a:srgbClr val="A8AFAF"/>
              </a:solidFill>
              <a:latin typeface="+mn-lt"/>
            </a:endParaRPr>
          </a:p>
          <a:p>
            <a:r>
              <a:rPr lang="en-US" sz="800" kern="1200" spc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kern="1200" spc="0" baseline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endParaRPr lang="en-US" sz="800" kern="1200" spc="0" dirty="0">
              <a:solidFill>
                <a:srgbClr val="A8AFA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4291" y="6218148"/>
            <a:ext cx="1656184" cy="50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184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"/>
          <p:cNvSpPr>
            <a:spLocks noGrp="1"/>
          </p:cNvSpPr>
          <p:nvPr>
            <p:ph type="pic" sz="quarter" idx="10"/>
          </p:nvPr>
        </p:nvSpPr>
        <p:spPr>
          <a:xfrm>
            <a:off x="469275" y="332656"/>
            <a:ext cx="8208000" cy="5688704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3" name="Textfeld 22"/>
          <p:cNvSpPr txBox="1"/>
          <p:nvPr userDrawn="1"/>
        </p:nvSpPr>
        <p:spPr>
          <a:xfrm>
            <a:off x="467544" y="6597352"/>
            <a:ext cx="1800000" cy="122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spc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Page </a:t>
            </a:r>
            <a:fld id="{35D2E405-F80B-413D-A98C-CAAD2FD4AFEC}" type="slidenum">
              <a:rPr lang="en-US" sz="800" noProof="0" smtClean="0">
                <a:solidFill>
                  <a:srgbClr val="A8AFAF"/>
                </a:solidFill>
                <a:latin typeface="+mn-lt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noProof="0" smtClean="0">
              <a:solidFill>
                <a:srgbClr val="A8AFAF"/>
              </a:solidFill>
              <a:latin typeface="+mn-lt"/>
            </a:endParaRPr>
          </a:p>
          <a:p>
            <a:r>
              <a:rPr lang="en-US" sz="800" kern="1200" spc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kern="1200" spc="0" baseline="0" smtClean="0">
                <a:solidFill>
                  <a:srgbClr val="A8AFAF"/>
                </a:solidFill>
                <a:latin typeface="+mn-lt"/>
                <a:ea typeface="+mn-ea"/>
                <a:cs typeface="+mn-cs"/>
              </a:rPr>
              <a:t> </a:t>
            </a:r>
            <a:endParaRPr lang="en-US" sz="800" kern="1200" spc="0" dirty="0">
              <a:solidFill>
                <a:srgbClr val="A8AFA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84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4F7A33-B2A8-46D1-888E-64BBA0DCB0F9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/>
          <a:p>
            <a:fld id="{ABE71E27-3918-42D8-B597-6423EC74725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6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4F7A33-B2A8-46D1-888E-64BBA0DCB0F9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71E27-3918-42D8-B597-6423EC74725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773238"/>
            <a:ext cx="8208000" cy="6476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en-US" noProof="0"/>
          </a:p>
        </p:txBody>
      </p:sp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466725" y="2492870"/>
            <a:ext cx="82080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469275" y="2636890"/>
            <a:ext cx="8208000" cy="338447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DE" dirty="0"/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 flipV="1">
            <a:off x="466725" y="404813"/>
            <a:ext cx="8208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476823"/>
            <a:ext cx="820800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3260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334800"/>
            <a:ext cx="8208000" cy="12255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774800"/>
            <a:ext cx="8208000" cy="4248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</a:t>
            </a:r>
            <a:r>
              <a:rPr lang="en-US" noProof="0" smtClean="0"/>
              <a:t>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55613" y="6433200"/>
            <a:ext cx="9001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 noProof="0">
                <a:solidFill>
                  <a:schemeClr val="bg2"/>
                </a:solidFill>
              </a:rPr>
              <a:t>© </a:t>
            </a:r>
            <a:r>
              <a:rPr lang="de-DE" sz="800" noProof="0" smtClean="0">
                <a:solidFill>
                  <a:schemeClr val="bg2"/>
                </a:solidFill>
              </a:rPr>
              <a:t>Fraunhofer ISI </a:t>
            </a:r>
            <a:endParaRPr lang="de-DE" sz="800" noProof="0">
              <a:solidFill>
                <a:schemeClr val="bg2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469275" y="6165380"/>
            <a:ext cx="82080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8" name="Grafik 7" descr="Logo_ausgetauscht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68399" y="6299999"/>
            <a:ext cx="1417637" cy="3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2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3" r:id="rId2"/>
    <p:sldLayoutId id="2147483679" r:id="rId3"/>
    <p:sldLayoutId id="2147483681" r:id="rId4"/>
    <p:sldLayoutId id="2147483674" r:id="rId5"/>
    <p:sldLayoutId id="2147483680" r:id="rId6"/>
    <p:sldLayoutId id="2147483694" r:id="rId7"/>
    <p:sldLayoutId id="2147483695" r:id="rId8"/>
  </p:sldLayoutIdLst>
  <p:timing>
    <p:tnLst>
      <p:par>
        <p:cTn id="1" dur="indefinite" restart="never" nodeType="tmRoot"/>
      </p:par>
    </p:tnLst>
  </p:timing>
  <p:txStyles>
    <p:titleStyle>
      <a:lvl1pPr marL="0" indent="0" algn="l" defTabSz="504000" rtl="0" eaLnBrk="1" fontAlgn="base" hangingPunct="1">
        <a:spcBef>
          <a:spcPct val="0"/>
        </a:spcBef>
        <a:spcAft>
          <a:spcPct val="0"/>
        </a:spcAft>
        <a:defRPr sz="2400" b="0" spc="3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6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tx2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08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44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4pPr>
      <a:lvl5pPr marL="180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18875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3447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8019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2591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334800"/>
            <a:ext cx="8208000" cy="12255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774800"/>
            <a:ext cx="8208000" cy="4248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</a:t>
            </a:r>
            <a:r>
              <a:rPr lang="en-US" noProof="0"/>
              <a:t>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55613" y="6433200"/>
            <a:ext cx="9001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 noProof="0">
                <a:solidFill>
                  <a:schemeClr val="bg2"/>
                </a:solidFill>
              </a:rPr>
              <a:t>© Fraunhofer ISI 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469275" y="6165380"/>
            <a:ext cx="82080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8" name="Grafik 7" descr="Logo_ausgetauscht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68399" y="6299999"/>
            <a:ext cx="1417637" cy="3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4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p:txStyles>
    <p:titleStyle>
      <a:lvl1pPr marL="0" indent="0" algn="l" defTabSz="504000" rtl="0" eaLnBrk="1" fontAlgn="base" hangingPunct="1">
        <a:spcBef>
          <a:spcPct val="0"/>
        </a:spcBef>
        <a:spcAft>
          <a:spcPct val="0"/>
        </a:spcAft>
        <a:defRPr sz="2400" b="0" spc="3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6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tx2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08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44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4pPr>
      <a:lvl5pPr marL="180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18875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3447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8019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2591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dirty="0" smtClean="0"/>
              <a:t>Click to add title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2000" y="6356350"/>
            <a:ext cx="1440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fld id="{2FF24DBE-C6BE-4336-993E-0C0F50DADEF3}" type="datetime4">
              <a:rPr lang="de-AT" smtClean="0"/>
              <a:t>08. Juni 2018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aseline="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Activate/De-activate/Modify Footer (text, etc.) via Tab "Insert" =&gt; "Header &amp; Footer"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2000" y="6356350"/>
            <a:ext cx="1440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aseline="0">
                <a:solidFill>
                  <a:schemeClr val="accent6"/>
                </a:solidFill>
              </a:defRPr>
            </a:lvl1pPr>
          </a:lstStyle>
          <a:p>
            <a:fld id="{A5FF764B-4052-4F19-BF82-E8BCB2654338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4291" y="6218148"/>
            <a:ext cx="1656184" cy="50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57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Philine Warnke, Andreas Röß </a:t>
            </a:r>
            <a:r>
              <a:rPr lang="en-US" dirty="0" err="1" smtClean="0"/>
              <a:t>Fraunhofer</a:t>
            </a:r>
            <a:r>
              <a:rPr lang="en-US" dirty="0" smtClean="0"/>
              <a:t> ISI</a:t>
            </a:r>
            <a:endParaRPr lang="en-US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578" b="2057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55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600" dirty="0" smtClean="0"/>
              <a:t>RTO_s </a:t>
            </a:r>
            <a:r>
              <a:rPr lang="en-US" sz="1600" dirty="0"/>
              <a:t>as emerging nodes of quadruple helix innovation systems? Lessons from investigating </a:t>
            </a:r>
            <a:r>
              <a:rPr lang="en-US" sz="1600" dirty="0" smtClean="0"/>
              <a:t>DEEP </a:t>
            </a:r>
            <a:r>
              <a:rPr lang="en-US" sz="1600" dirty="0" err="1" smtClean="0"/>
              <a:t>institutionalisation</a:t>
            </a:r>
            <a:r>
              <a:rPr lang="en-US" sz="1600" dirty="0" smtClean="0"/>
              <a:t> </a:t>
            </a:r>
            <a:r>
              <a:rPr lang="en-US" sz="1600" dirty="0"/>
              <a:t>of responsibility oriented practices </a:t>
            </a:r>
            <a:r>
              <a:rPr lang="en-US" sz="1600" dirty="0" smtClean="0"/>
              <a:t>@ </a:t>
            </a:r>
            <a:r>
              <a:rPr lang="en-US" sz="1600" dirty="0" err="1" smtClean="0"/>
              <a:t>Fraunhofer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640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mean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RTOs in </a:t>
            </a:r>
            <a:r>
              <a:rPr lang="de-DE" dirty="0" err="1" smtClean="0"/>
              <a:t>practice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Background: JERRI Joining efforts for responsible research and innovation. TNO and </a:t>
            </a:r>
            <a:r>
              <a:rPr lang="en-US" dirty="0" err="1" smtClean="0"/>
              <a:t>Fraunhofer</a:t>
            </a:r>
            <a:r>
              <a:rPr lang="en-US" dirty="0" smtClean="0"/>
              <a:t> advancing RRI in their organizations together RRI: Capacity to engage into a continuous process with all relevant societal actors in a reflexive manner to co-create solutions for societal needs</a:t>
            </a:r>
          </a:p>
          <a:p>
            <a:r>
              <a:rPr lang="en-US" dirty="0" smtClean="0"/>
              <a:t>Theoretical Framework:</a:t>
            </a:r>
            <a:br>
              <a:rPr lang="en-US" dirty="0" smtClean="0"/>
            </a:br>
            <a:r>
              <a:rPr lang="en-US" dirty="0" smtClean="0"/>
              <a:t>Deep </a:t>
            </a:r>
            <a:r>
              <a:rPr lang="en-US" dirty="0" err="1" smtClean="0"/>
              <a:t>Institutionalisation</a:t>
            </a:r>
            <a:r>
              <a:rPr lang="en-US" dirty="0" smtClean="0"/>
              <a:t> of RRI (Randles 2014, 2017) :</a:t>
            </a:r>
          </a:p>
          <a:p>
            <a:pPr marL="0" indent="0">
              <a:buNone/>
            </a:pPr>
            <a:r>
              <a:rPr lang="en-US" i="1" dirty="0" smtClean="0"/>
              <a:t>“effective transformation towards a set of articulated normative goals embedding values into practices and processes and orienting action towards those goals.” </a:t>
            </a:r>
            <a:r>
              <a:rPr lang="en-US" dirty="0" smtClean="0"/>
              <a:t>p. 32.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55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en-GB" dirty="0"/>
              <a:t>Deep </a:t>
            </a:r>
            <a:r>
              <a:rPr lang="en-GB" dirty="0" smtClean="0"/>
              <a:t>Institutionalisation @ </a:t>
            </a:r>
            <a:r>
              <a:rPr lang="en-GB" dirty="0" err="1" smtClean="0"/>
              <a:t>Fraunhofer</a:t>
            </a:r>
            <a:r>
              <a:rPr lang="en-GB" dirty="0" smtClean="0"/>
              <a:t> Conceptual Starting Point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1" cy="5112568"/>
          </a:xfrm>
        </p:spPr>
        <p:txBody>
          <a:bodyPr/>
          <a:lstStyle/>
          <a:p>
            <a:r>
              <a:rPr lang="en-GB" sz="1600" b="1" i="1" dirty="0" smtClean="0"/>
              <a:t>4-way Typology </a:t>
            </a:r>
            <a:r>
              <a:rPr lang="en-GB" sz="1600" b="1" i="1" dirty="0"/>
              <a:t>of Deep </a:t>
            </a:r>
            <a:r>
              <a:rPr lang="en-GB" sz="1600" b="1" i="1" dirty="0" smtClean="0"/>
              <a:t>Institutionalisation (Sally  Randles)</a:t>
            </a:r>
            <a:endParaRPr lang="en-GB" sz="1600" dirty="0"/>
          </a:p>
          <a:p>
            <a:pPr lvl="1"/>
            <a:r>
              <a:rPr lang="en-GB" sz="1600" dirty="0" smtClean="0"/>
              <a:t>Evolution of dominant </a:t>
            </a:r>
            <a:r>
              <a:rPr lang="en-GB" sz="1600" dirty="0"/>
              <a:t>n</a:t>
            </a:r>
            <a:r>
              <a:rPr lang="en-GB" sz="1600" dirty="0" smtClean="0"/>
              <a:t>arratives </a:t>
            </a:r>
          </a:p>
          <a:p>
            <a:pPr lvl="2"/>
            <a:r>
              <a:rPr lang="en-GB" sz="1600" i="1" dirty="0" smtClean="0"/>
              <a:t>what are the dominant storylines about what we do and why?</a:t>
            </a:r>
          </a:p>
          <a:p>
            <a:pPr lvl="1"/>
            <a:r>
              <a:rPr lang="en-GB" sz="1600" dirty="0" smtClean="0"/>
              <a:t>A </a:t>
            </a:r>
            <a:r>
              <a:rPr lang="en-GB" sz="1600" dirty="0"/>
              <a:t>maturation </a:t>
            </a:r>
            <a:r>
              <a:rPr lang="en-GB" sz="1600" dirty="0" smtClean="0"/>
              <a:t>process </a:t>
            </a:r>
            <a:r>
              <a:rPr lang="en-GB" sz="1600" dirty="0"/>
              <a:t>(</a:t>
            </a:r>
            <a:r>
              <a:rPr lang="en-GB" sz="1600" dirty="0" smtClean="0"/>
              <a:t>emergence/maturity/resilience)</a:t>
            </a:r>
          </a:p>
          <a:p>
            <a:pPr lvl="2"/>
            <a:r>
              <a:rPr lang="en-GB" sz="1600" i="1" dirty="0" smtClean="0"/>
              <a:t>How deeply is it integrated into daily routines/organisational culture?</a:t>
            </a:r>
          </a:p>
          <a:p>
            <a:pPr lvl="1"/>
            <a:r>
              <a:rPr lang="en-GB" sz="1600" dirty="0" smtClean="0"/>
              <a:t>Systemic consolidation</a:t>
            </a:r>
          </a:p>
          <a:p>
            <a:pPr lvl="2"/>
            <a:r>
              <a:rPr lang="en-GB" sz="1600" i="1" dirty="0" smtClean="0"/>
              <a:t>do we use common concepts to think about it across the organisation?</a:t>
            </a:r>
          </a:p>
          <a:p>
            <a:pPr lvl="2"/>
            <a:r>
              <a:rPr lang="en-GB" sz="1600" i="1" dirty="0" smtClean="0"/>
              <a:t>are there impulses overflowing into other spheres?</a:t>
            </a:r>
            <a:endParaRPr lang="en-GB" sz="1600" i="1" dirty="0"/>
          </a:p>
          <a:p>
            <a:pPr lvl="1"/>
            <a:r>
              <a:rPr lang="en-GB" sz="1600" dirty="0" smtClean="0"/>
              <a:t>Vertical multi-level alignment</a:t>
            </a:r>
            <a:endParaRPr lang="en-GB" sz="1600" dirty="0"/>
          </a:p>
          <a:p>
            <a:pPr lvl="2"/>
            <a:r>
              <a:rPr lang="en-GB" sz="1600" i="1" dirty="0" smtClean="0"/>
              <a:t>how coherent are governance levels within the organisation and with its external environment;</a:t>
            </a:r>
          </a:p>
          <a:p>
            <a:pPr lvl="2"/>
            <a:r>
              <a:rPr lang="en-GB" sz="1600" i="1" dirty="0" smtClean="0"/>
              <a:t>how well do we cope with multiple institutional logics</a:t>
            </a:r>
            <a:r>
              <a:rPr lang="en-GB" sz="1600" dirty="0" smtClean="0"/>
              <a:t>/conflicting goals.</a:t>
            </a:r>
            <a:endParaRPr lang="en-GB" sz="1600" dirty="0"/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  <a:p>
            <a:pPr lvl="1"/>
            <a:endParaRPr lang="en-GB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6669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de-DE" dirty="0" smtClean="0"/>
              <a:t>Investigation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Document analysis as well as interviews and workshops with actors in the key RRI dimensions within </a:t>
            </a:r>
            <a:r>
              <a:rPr lang="en-US" dirty="0" err="1" smtClean="0"/>
              <a:t>Fraunhofer</a:t>
            </a:r>
            <a:r>
              <a:rPr lang="en-US" dirty="0" smtClean="0"/>
              <a:t> and immediate environment (</a:t>
            </a:r>
            <a:r>
              <a:rPr lang="en-US" dirty="0" err="1" smtClean="0"/>
              <a:t>eg</a:t>
            </a:r>
            <a:r>
              <a:rPr lang="en-US" dirty="0" smtClean="0"/>
              <a:t>.. BMBF) (ongoing)</a:t>
            </a:r>
          </a:p>
          <a:p>
            <a:r>
              <a:rPr lang="en-US" dirty="0" smtClean="0"/>
              <a:t>preliminary findings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91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I/IV</a:t>
            </a:r>
            <a:br>
              <a:rPr lang="de-DE" dirty="0" smtClean="0"/>
            </a:br>
            <a:r>
              <a:rPr lang="de-DE" dirty="0" smtClean="0"/>
              <a:t>Fraunhofer and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six</a:t>
            </a:r>
            <a:r>
              <a:rPr lang="de-DE" dirty="0" smtClean="0"/>
              <a:t> </a:t>
            </a:r>
            <a:r>
              <a:rPr lang="de-DE" dirty="0" err="1" smtClean="0"/>
              <a:t>grand</a:t>
            </a:r>
            <a:r>
              <a:rPr lang="de-DE" dirty="0" smtClean="0"/>
              <a:t> narratives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rri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466725" y="1773238"/>
          <a:ext cx="8207375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Gerade Verbindung mit Pfeil 7"/>
          <p:cNvCxnSpPr/>
          <p:nvPr/>
        </p:nvCxnSpPr>
        <p:spPr bwMode="auto">
          <a:xfrm flipH="1">
            <a:off x="3707904" y="4077072"/>
            <a:ext cx="504056" cy="28803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 bwMode="auto">
          <a:xfrm flipH="1" flipV="1">
            <a:off x="3203848" y="3140968"/>
            <a:ext cx="432048" cy="216024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 bwMode="auto">
          <a:xfrm>
            <a:off x="5572617" y="4467092"/>
            <a:ext cx="360040" cy="216024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Gewitterblitz 4"/>
          <p:cNvSpPr/>
          <p:nvPr/>
        </p:nvSpPr>
        <p:spPr bwMode="auto">
          <a:xfrm>
            <a:off x="1403648" y="2420888"/>
            <a:ext cx="504056" cy="410344"/>
          </a:xfrm>
          <a:prstGeom prst="lightningBol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tIns="54000" rIns="72000" bIns="54000" rtlCol="0" anchor="ctr">
            <a:spAutoFit/>
          </a:bodyPr>
          <a:lstStyle/>
          <a:p>
            <a:pPr marL="215900" indent="-215900" algn="ctr">
              <a:spcAft>
                <a:spcPts val="563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de-DE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7701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Results II/IV</a:t>
            </a:r>
            <a:endParaRPr lang="en-US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826257"/>
              </p:ext>
            </p:extLst>
          </p:nvPr>
        </p:nvGraphicFramePr>
        <p:xfrm>
          <a:off x="251520" y="836712"/>
          <a:ext cx="8784977" cy="6100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6841">
                  <a:extLst>
                    <a:ext uri="{9D8B030D-6E8A-4147-A177-3AD203B41FA5}">
                      <a16:colId xmlns:a16="http://schemas.microsoft.com/office/drawing/2014/main" val="3993590418"/>
                    </a:ext>
                  </a:extLst>
                </a:gridCol>
                <a:gridCol w="1469543">
                  <a:extLst>
                    <a:ext uri="{9D8B030D-6E8A-4147-A177-3AD203B41FA5}">
                      <a16:colId xmlns:a16="http://schemas.microsoft.com/office/drawing/2014/main" val="324932727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77060196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751367642"/>
                    </a:ext>
                  </a:extLst>
                </a:gridCol>
                <a:gridCol w="2016225">
                  <a:extLst>
                    <a:ext uri="{9D8B030D-6E8A-4147-A177-3AD203B41FA5}">
                      <a16:colId xmlns:a16="http://schemas.microsoft.com/office/drawing/2014/main" val="2311412558"/>
                    </a:ext>
                  </a:extLst>
                </a:gridCol>
              </a:tblGrid>
              <a:tr h="583097"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de-DE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Open Access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Gender Equality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Ethics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Societal Engagement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2443925"/>
                  </a:ext>
                </a:extLst>
              </a:tr>
              <a:tr h="1063151"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State </a:t>
                      </a:r>
                      <a:r>
                        <a:rPr lang="en-GB" sz="2000" dirty="0">
                          <a:effectLst/>
                        </a:rPr>
                        <a:t>of the maturation process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Mature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Resilient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Between </a:t>
                      </a:r>
                      <a:r>
                        <a:rPr lang="en-GB" sz="2000" dirty="0">
                          <a:effectLst/>
                        </a:rPr>
                        <a:t>emergence and maturity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Emergent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5418183"/>
                  </a:ext>
                </a:extLst>
              </a:tr>
              <a:tr h="1896151"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Systemic Consolidation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Pervasive interdepending </a:t>
                      </a:r>
                      <a:r>
                        <a:rPr lang="en-GB" sz="2000" dirty="0">
                          <a:effectLst/>
                        </a:rPr>
                        <a:t>system with </a:t>
                      </a:r>
                      <a:r>
                        <a:rPr lang="en-GB" sz="2000" dirty="0" smtClean="0">
                          <a:effectLst/>
                        </a:rPr>
                        <a:t>over-flowing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Taken-for-granted un-reflexive </a:t>
                      </a:r>
                      <a:r>
                        <a:rPr lang="en-GB" sz="2000" dirty="0">
                          <a:effectLst/>
                        </a:rPr>
                        <a:t>institutional logic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Niche </a:t>
                      </a:r>
                      <a:r>
                        <a:rPr lang="en-GB" sz="2000" dirty="0">
                          <a:effectLst/>
                        </a:rPr>
                        <a:t>integrated normative networks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Ad-hoc </a:t>
                      </a:r>
                      <a:r>
                        <a:rPr lang="en-GB" sz="2000" dirty="0">
                          <a:effectLst/>
                        </a:rPr>
                        <a:t>experiments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8056136"/>
                  </a:ext>
                </a:extLst>
              </a:tr>
              <a:tr h="2427709"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Vertical Alignment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High </a:t>
                      </a:r>
                      <a:r>
                        <a:rPr lang="en-GB" sz="2000" dirty="0">
                          <a:effectLst/>
                        </a:rPr>
                        <a:t>resonance and active influence on the context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High </a:t>
                      </a:r>
                      <a:r>
                        <a:rPr lang="en-GB" sz="2000" dirty="0">
                          <a:effectLst/>
                        </a:rPr>
                        <a:t>pressure from the context but difficulties in realization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Medium </a:t>
                      </a:r>
                      <a:r>
                        <a:rPr lang="en-GB" sz="2000" dirty="0">
                          <a:effectLst/>
                        </a:rPr>
                        <a:t>pressure from context, resonance depends on specific research area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lnSpc>
                          <a:spcPts val="165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Low </a:t>
                      </a:r>
                      <a:r>
                        <a:rPr lang="en-GB" sz="2000" dirty="0">
                          <a:effectLst/>
                        </a:rPr>
                        <a:t>pressure and little interaction with the context</a:t>
                      </a:r>
                      <a:endParaRPr lang="de-DE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5731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4869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III/IV „</a:t>
            </a:r>
            <a:r>
              <a:rPr lang="de-DE" dirty="0" err="1" smtClean="0"/>
              <a:t>Its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culture</a:t>
            </a:r>
            <a:r>
              <a:rPr lang="de-DE" dirty="0" smtClean="0"/>
              <a:t>, stupid!“</a:t>
            </a:r>
            <a:br>
              <a:rPr lang="de-DE" dirty="0" smtClean="0"/>
            </a:br>
            <a:r>
              <a:rPr lang="de-DE" dirty="0"/>
              <a:t>	</a:t>
            </a:r>
            <a:r>
              <a:rPr lang="de-DE" dirty="0" smtClean="0"/>
              <a:t>						</a:t>
            </a:r>
            <a:endParaRPr lang="en-US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763688" y="1412776"/>
            <a:ext cx="2138639" cy="271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ts val="600"/>
              </a:spcBef>
              <a:spcAft>
                <a:spcPct val="40000"/>
              </a:spcAft>
              <a:buClr>
                <a:schemeClr val="accent4"/>
              </a:buClr>
              <a:buNone/>
            </a:pPr>
            <a:r>
              <a:rPr lang="en-US" i="1" kern="1200" dirty="0" smtClean="0">
                <a:latin typeface="Frutiger 45 Light" pitchFamily="34" charset="0"/>
                <a:ea typeface="+mn-ea"/>
                <a:cs typeface="+mn-cs"/>
              </a:rPr>
              <a:t>Ethics:</a:t>
            </a:r>
            <a:br>
              <a:rPr lang="en-US" i="1" kern="1200" dirty="0" smtClean="0">
                <a:latin typeface="Frutiger 45 Light" pitchFamily="34" charset="0"/>
                <a:ea typeface="+mn-ea"/>
                <a:cs typeface="+mn-cs"/>
              </a:rPr>
            </a:br>
            <a:r>
              <a:rPr lang="en-US" kern="1200" dirty="0" smtClean="0">
                <a:latin typeface="Frutiger 45 Light" pitchFamily="34" charset="0"/>
                <a:ea typeface="+mn-ea"/>
                <a:cs typeface="+mn-cs"/>
              </a:rPr>
              <a:t>E</a:t>
            </a:r>
            <a:r>
              <a:rPr lang="en-US" kern="1200" dirty="0" smtClean="0">
                <a:latin typeface="Frutiger 45 Light" pitchFamily="34" charset="0"/>
              </a:rPr>
              <a:t>xternal pressure</a:t>
            </a:r>
            <a:r>
              <a:rPr lang="de-DE" kern="1200" dirty="0" smtClean="0">
                <a:latin typeface="Frutiger LT Com 55 Roman" pitchFamily="34" charset="0"/>
              </a:rPr>
              <a:t>, </a:t>
            </a:r>
            <a:r>
              <a:rPr lang="en-US" kern="1200" dirty="0">
                <a:latin typeface="Frutiger 45 Light" pitchFamily="34" charset="0"/>
                <a:ea typeface="+mn-ea"/>
                <a:cs typeface="+mn-cs"/>
              </a:rPr>
              <a:t>f</a:t>
            </a:r>
            <a:r>
              <a:rPr lang="en-US" kern="1200" dirty="0" smtClean="0">
                <a:latin typeface="Frutiger 45 Light" pitchFamily="34" charset="0"/>
                <a:ea typeface="+mn-ea"/>
                <a:cs typeface="+mn-cs"/>
              </a:rPr>
              <a:t>irst central level initiatives, several formal guidelines, </a:t>
            </a:r>
            <a:r>
              <a:rPr lang="en-US" b="1" kern="1200" dirty="0">
                <a:latin typeface="Frutiger 45 Light" pitchFamily="34" charset="0"/>
              </a:rPr>
              <a:t>bottleneck </a:t>
            </a:r>
            <a:r>
              <a:rPr lang="en-US" b="1" kern="1200" dirty="0" smtClean="0">
                <a:latin typeface="Frutiger 45 Light" pitchFamily="34" charset="0"/>
                <a:ea typeface="+mn-ea"/>
                <a:cs typeface="+mn-cs"/>
              </a:rPr>
              <a:t>Integration into everyday practices</a:t>
            </a:r>
          </a:p>
          <a:p>
            <a:pPr marL="0" lvl="1" indent="0">
              <a:spcBef>
                <a:spcPts val="600"/>
              </a:spcBef>
              <a:spcAft>
                <a:spcPct val="40000"/>
              </a:spcAft>
              <a:buClr>
                <a:schemeClr val="accent4"/>
              </a:buClr>
              <a:buNone/>
            </a:pPr>
            <a:endParaRPr lang="de-DE" sz="2000" kern="1200" dirty="0">
              <a:latin typeface="Frutiger LT Com 55 Roman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072596" y="4797152"/>
            <a:ext cx="40998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chemeClr val="accent4"/>
              </a:buClr>
            </a:pPr>
            <a:r>
              <a:rPr lang="en-US" i="1" dirty="0" smtClean="0">
                <a:latin typeface="Frutiger 45 Light" pitchFamily="34" charset="0"/>
              </a:rPr>
              <a:t>Gender </a:t>
            </a:r>
            <a:r>
              <a:rPr lang="en-US" dirty="0">
                <a:latin typeface="Frutiger 45 Light" pitchFamily="34" charset="0"/>
              </a:rPr>
              <a:t>(equality)</a:t>
            </a:r>
            <a:r>
              <a:rPr lang="en-US" i="1" dirty="0" smtClean="0">
                <a:latin typeface="Frutiger 45 Light" pitchFamily="34" charset="0"/>
              </a:rPr>
              <a:t>:</a:t>
            </a:r>
            <a:r>
              <a:rPr lang="en-US" dirty="0" smtClean="0">
                <a:latin typeface="Frutiger 45 Light" pitchFamily="34" charset="0"/>
              </a:rPr>
              <a:t> Well-developed institutions and measures in place across the </a:t>
            </a:r>
            <a:r>
              <a:rPr lang="en-US" dirty="0" err="1" smtClean="0">
                <a:latin typeface="Frutiger 45 Light" pitchFamily="34" charset="0"/>
              </a:rPr>
              <a:t>organisation</a:t>
            </a:r>
            <a:r>
              <a:rPr lang="en-US" dirty="0" smtClean="0">
                <a:latin typeface="Frutiger 45 Light" pitchFamily="34" charset="0"/>
              </a:rPr>
              <a:t>, effects lagging behind ambitions, </a:t>
            </a:r>
            <a:r>
              <a:rPr lang="en-US" b="1" dirty="0" smtClean="0">
                <a:latin typeface="Frutiger 45 Light" pitchFamily="34" charset="0"/>
              </a:rPr>
              <a:t>bottleneck diffusion into organizational culture</a:t>
            </a:r>
          </a:p>
        </p:txBody>
      </p:sp>
      <p:sp>
        <p:nvSpPr>
          <p:cNvPr id="8" name="Rechteck 7"/>
          <p:cNvSpPr/>
          <p:nvPr/>
        </p:nvSpPr>
        <p:spPr>
          <a:xfrm>
            <a:off x="6372360" y="1484784"/>
            <a:ext cx="2592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chemeClr val="accent4"/>
              </a:buClr>
            </a:pPr>
            <a:r>
              <a:rPr lang="en-US" i="1" dirty="0" smtClean="0">
                <a:latin typeface="Frutiger 45 Light" pitchFamily="34" charset="0"/>
              </a:rPr>
              <a:t>Open Access: </a:t>
            </a:r>
            <a:r>
              <a:rPr lang="en-US" dirty="0" smtClean="0">
                <a:latin typeface="Frutiger 45 Light" pitchFamily="34" charset="0"/>
              </a:rPr>
              <a:t>Ambitious, outgoing strategy towards open science</a:t>
            </a:r>
            <a:r>
              <a:rPr lang="en-US" dirty="0">
                <a:latin typeface="Frutiger 45 Light" pitchFamily="34" charset="0"/>
              </a:rPr>
              <a:t>,</a:t>
            </a:r>
            <a:r>
              <a:rPr lang="en-US" dirty="0" smtClean="0">
                <a:latin typeface="Frutiger 45 Light" pitchFamily="34" charset="0"/>
              </a:rPr>
              <a:t> </a:t>
            </a:r>
            <a:r>
              <a:rPr lang="en-US" b="1" dirty="0">
                <a:latin typeface="Frutiger 45 Light" pitchFamily="34" charset="0"/>
              </a:rPr>
              <a:t>b</a:t>
            </a:r>
            <a:r>
              <a:rPr lang="en-US" b="1" dirty="0" smtClean="0">
                <a:latin typeface="Frutiger 45 Light" pitchFamily="34" charset="0"/>
              </a:rPr>
              <a:t>ottleneck diffusion into everyday practices</a:t>
            </a:r>
          </a:p>
        </p:txBody>
      </p:sp>
      <p:sp>
        <p:nvSpPr>
          <p:cNvPr id="9" name="Rechteck 8"/>
          <p:cNvSpPr/>
          <p:nvPr/>
        </p:nvSpPr>
        <p:spPr>
          <a:xfrm>
            <a:off x="2158870" y="3729806"/>
            <a:ext cx="23771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chemeClr val="accent4"/>
              </a:buClr>
            </a:pPr>
            <a:r>
              <a:rPr lang="en-US" i="1" dirty="0" smtClean="0">
                <a:latin typeface="Frutiger 45 Light" pitchFamily="34" charset="0"/>
              </a:rPr>
              <a:t>Societal Engagement: </a:t>
            </a:r>
            <a:r>
              <a:rPr lang="en-US" dirty="0" smtClean="0">
                <a:latin typeface="Frutiger 45 Light" pitchFamily="34" charset="0"/>
              </a:rPr>
              <a:t>Decentralized individual activities </a:t>
            </a:r>
          </a:p>
        </p:txBody>
      </p:sp>
      <p:pic>
        <p:nvPicPr>
          <p:cNvPr id="12" name="Picture 1" descr="K:\V\Allgemeines\Bilder Zeichnungen_zur Verfügung\_Zeichnungen\Zeichnungen mit Quelle\MoRRI\2015-09_MoRRI-WS\JPG\MoRRI_WS_04_Copy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403371"/>
            <a:ext cx="1584176" cy="1120281"/>
          </a:xfrm>
          <a:prstGeom prst="rect">
            <a:avLst/>
          </a:prstGeom>
          <a:noFill/>
        </p:spPr>
      </p:pic>
      <p:pic>
        <p:nvPicPr>
          <p:cNvPr id="13" name="Picture 1" descr="K:\V\Allgemeines\Bilder Zeichnungen_zur Verfügung\_Zeichnungen\Zeichnungen mit Quelle\MoRRI\2015-09_MoRRI-WS\JPG\MoRRI_WS_10_Copy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484784"/>
            <a:ext cx="1728192" cy="1222100"/>
          </a:xfrm>
          <a:prstGeom prst="rect">
            <a:avLst/>
          </a:prstGeom>
          <a:noFill/>
        </p:spPr>
      </p:pic>
      <p:pic>
        <p:nvPicPr>
          <p:cNvPr id="14" name="Picture 2" descr="K:\V\Allgemeines\Bilder Zeichnungen_zur Verfügung\_Zeichnungen\Zeichnungen mit Quelle\MoRRI\2015-09_MoRRI-WS\JPG\MoRRI_WS_20_Copy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444" y="3698014"/>
            <a:ext cx="1656184" cy="1171146"/>
          </a:xfrm>
          <a:prstGeom prst="rect">
            <a:avLst/>
          </a:prstGeom>
          <a:noFill/>
        </p:spPr>
      </p:pic>
      <p:pic>
        <p:nvPicPr>
          <p:cNvPr id="15" name="Picture 2" descr="K:\V\Allgemeines\Bilder Zeichnungen_zur Verfügung\_Zeichnungen\Zeichnungen mit Quelle\MoRRI\2015-09_MoRRI-WS\JPG\MoRRI_WS_13_Copyrigh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5996" y="3130060"/>
            <a:ext cx="1731036" cy="1224136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>
          <a:xfrm>
            <a:off x="6505518" y="3216099"/>
            <a:ext cx="20750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chemeClr val="accent4"/>
              </a:buClr>
            </a:pPr>
            <a:r>
              <a:rPr lang="en-US" i="1" dirty="0" smtClean="0">
                <a:latin typeface="Frutiger 45 Light" pitchFamily="34" charset="0"/>
              </a:rPr>
              <a:t>Science Education: </a:t>
            </a:r>
            <a:r>
              <a:rPr lang="en-US" dirty="0" smtClean="0">
                <a:latin typeface="Frutiger 45 Light" pitchFamily="34" charset="0"/>
              </a:rPr>
              <a:t>Strong HR marketing, no broader concept</a:t>
            </a:r>
          </a:p>
        </p:txBody>
      </p:sp>
      <p:pic>
        <p:nvPicPr>
          <p:cNvPr id="16" name="Picture 1" descr="K:\V\Allgemeines\Bilder Zeichnungen_zur Verfügung\_Zeichnungen\Zeichnungen mit Quelle\MoRRI\2015-09_MoRRI-WS\JPG\MoRRI_WS_06_Copyrigh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5264" y="4803513"/>
            <a:ext cx="1629405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98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Results IV/IV: Three challenging key enablers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Intra-</a:t>
            </a:r>
            <a:r>
              <a:rPr lang="en-US" sz="2000" b="1" dirty="0" err="1" smtClean="0"/>
              <a:t>organisational</a:t>
            </a:r>
            <a:r>
              <a:rPr lang="en-US" sz="2000" b="1" dirty="0" smtClean="0"/>
              <a:t> level</a:t>
            </a:r>
          </a:p>
          <a:p>
            <a:pPr lvl="1"/>
            <a:r>
              <a:rPr lang="en-US" sz="2000" dirty="0" smtClean="0"/>
              <a:t>Aligning RRI with the intrinsic motivation of the </a:t>
            </a:r>
            <a:r>
              <a:rPr lang="en-US" sz="2000" dirty="0" err="1" smtClean="0"/>
              <a:t>organisation</a:t>
            </a:r>
            <a:r>
              <a:rPr lang="en-US" sz="2000" dirty="0" smtClean="0"/>
              <a:t> e.g. excellence in </a:t>
            </a:r>
            <a:r>
              <a:rPr lang="en-US" sz="2000" dirty="0" err="1" smtClean="0"/>
              <a:t>Fraunhofer</a:t>
            </a:r>
            <a:r>
              <a:rPr lang="en-US" sz="2000" dirty="0" smtClean="0"/>
              <a:t> case (more important than direct “extra” incentives)</a:t>
            </a:r>
          </a:p>
          <a:p>
            <a:pPr lvl="1"/>
            <a:r>
              <a:rPr lang="en-US" sz="2000" dirty="0" smtClean="0"/>
              <a:t> Build up RRI competences on the right level</a:t>
            </a:r>
          </a:p>
          <a:p>
            <a:r>
              <a:rPr lang="en-US" sz="2000" dirty="0" smtClean="0"/>
              <a:t>Environment level</a:t>
            </a:r>
          </a:p>
          <a:p>
            <a:pPr lvl="1"/>
            <a:r>
              <a:rPr lang="en-US" sz="2000" dirty="0" smtClean="0"/>
              <a:t>RRI educated staff (most important reflexive capacity)</a:t>
            </a:r>
          </a:p>
          <a:p>
            <a:pPr lvl="1"/>
            <a:r>
              <a:rPr lang="en-US" sz="2000" dirty="0" smtClean="0"/>
              <a:t>RRI evidence</a:t>
            </a:r>
          </a:p>
          <a:p>
            <a:r>
              <a:rPr lang="en-US" sz="2000" dirty="0" smtClean="0"/>
              <a:t>Actor level</a:t>
            </a:r>
          </a:p>
          <a:p>
            <a:pPr lvl="1"/>
            <a:r>
              <a:rPr lang="en-US" sz="2000" dirty="0" smtClean="0"/>
              <a:t>Create space &amp; capacity for reflexivity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3240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Interpretation of RRI as ability to play an active role in a reflexive innovation system works in principle, the RRI dimensions can be seen as ability to interact with the flux</a:t>
            </a:r>
          </a:p>
          <a:p>
            <a:r>
              <a:rPr lang="en-US" dirty="0" smtClean="0"/>
              <a:t>Deep institutionalization framework enables a more differentiated understanding of the situation especially tensions between formal advancement and cultural embedding</a:t>
            </a:r>
          </a:p>
          <a:p>
            <a:pPr lvl="1"/>
            <a:r>
              <a:rPr lang="en-US" dirty="0" smtClean="0"/>
              <a:t>a few additions useful e.g. distinguishing inside out and outside in resonance with the environment (relevant for powerful </a:t>
            </a:r>
            <a:r>
              <a:rPr lang="en-US" dirty="0" err="1" smtClean="0"/>
              <a:t>organisations</a:t>
            </a:r>
            <a:r>
              <a:rPr lang="en-US" dirty="0" smtClean="0"/>
              <a:t> that are also drivers)</a:t>
            </a:r>
          </a:p>
          <a:p>
            <a:r>
              <a:rPr lang="en-US" dirty="0" smtClean="0"/>
              <a:t>Need to differentiate different dimensions for the analysis</a:t>
            </a:r>
          </a:p>
          <a:p>
            <a:r>
              <a:rPr lang="en-US" dirty="0" smtClean="0"/>
              <a:t>BUT crosscutting enablers &amp; barriers </a:t>
            </a:r>
            <a:r>
              <a:rPr lang="en-US" smtClean="0"/>
              <a:t>are emerging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46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907704" y="4587838"/>
            <a:ext cx="3634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http://www.jerri-project.eu/jerri/</a:t>
            </a:r>
          </a:p>
        </p:txBody>
      </p:sp>
      <p:pic>
        <p:nvPicPr>
          <p:cNvPr id="6" name="Bildplatzhalter 2"/>
          <p:cNvPicPr>
            <a:picLocks noChangeAspect="1"/>
          </p:cNvPicPr>
          <p:nvPr/>
        </p:nvPicPr>
        <p:blipFill rotWithShape="1">
          <a:blip r:embed="rId2"/>
          <a:srcRect t="555" b="9319"/>
          <a:stretch/>
        </p:blipFill>
        <p:spPr>
          <a:xfrm>
            <a:off x="633774" y="1124744"/>
            <a:ext cx="7826658" cy="494370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9401276">
            <a:off x="3546864" y="178692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excellence</a:t>
            </a:r>
            <a:endParaRPr lang="de-DE" i="1" dirty="0"/>
          </a:p>
        </p:txBody>
      </p:sp>
      <p:sp>
        <p:nvSpPr>
          <p:cNvPr id="7" name="Textfeld 6"/>
          <p:cNvSpPr txBox="1"/>
          <p:nvPr/>
        </p:nvSpPr>
        <p:spPr>
          <a:xfrm rot="18838157">
            <a:off x="-112919" y="423927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/>
              <a:t>responsibility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5462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Rationale I: Need to align innovation system and RRI approach</a:t>
            </a:r>
          </a:p>
          <a:p>
            <a:r>
              <a:rPr lang="en-US" dirty="0" smtClean="0"/>
              <a:t>Rationale II: Need to open up innovation system approach</a:t>
            </a:r>
          </a:p>
          <a:p>
            <a:r>
              <a:rPr lang="en-US" dirty="0" smtClean="0"/>
              <a:t>Zoom in on RTOs</a:t>
            </a:r>
          </a:p>
          <a:p>
            <a:r>
              <a:rPr lang="en-US" dirty="0" smtClean="0"/>
              <a:t>Example situation at </a:t>
            </a:r>
            <a:r>
              <a:rPr lang="en-US" dirty="0" err="1" smtClean="0"/>
              <a:t>Fraunhofer</a:t>
            </a:r>
            <a:endParaRPr lang="en-US" dirty="0" smtClean="0"/>
          </a:p>
          <a:p>
            <a:pPr lvl="1"/>
            <a:r>
              <a:rPr lang="en-US" dirty="0" smtClean="0"/>
              <a:t>(Deep institutionalization as a framework concept)</a:t>
            </a:r>
          </a:p>
          <a:p>
            <a:pPr lvl="1"/>
            <a:r>
              <a:rPr lang="en-US" dirty="0" smtClean="0"/>
              <a:t>Deep </a:t>
            </a:r>
            <a:r>
              <a:rPr lang="en-US" dirty="0" err="1" smtClean="0"/>
              <a:t>institutionalisation</a:t>
            </a:r>
            <a:r>
              <a:rPr lang="en-US" dirty="0" smtClean="0"/>
              <a:t> of RRI at </a:t>
            </a:r>
            <a:r>
              <a:rPr lang="en-US" dirty="0" err="1" smtClean="0"/>
              <a:t>Fraunhofer</a:t>
            </a:r>
            <a:endParaRPr lang="en-US" dirty="0" smtClean="0"/>
          </a:p>
          <a:p>
            <a:r>
              <a:rPr lang="en-US" dirty="0" smtClean="0"/>
              <a:t>Conclusions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1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738664"/>
          </a:xfrm>
        </p:spPr>
        <p:txBody>
          <a:bodyPr/>
          <a:lstStyle/>
          <a:p>
            <a:r>
              <a:rPr lang="de-DE" dirty="0" smtClean="0"/>
              <a:t>Rationale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linking</a:t>
            </a:r>
            <a:r>
              <a:rPr lang="de-DE" dirty="0" smtClean="0"/>
              <a:t> RRI and Innovation Systems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innovation system approach still underpins many R&amp;I policy interventions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therefore If RRI aims at “</a:t>
            </a:r>
            <a:r>
              <a:rPr lang="en-GB" dirty="0"/>
              <a:t>empowering social agency in technological decision-making (Stilgoe et al. 2013</a:t>
            </a:r>
            <a:r>
              <a:rPr lang="en-GB" dirty="0" smtClean="0"/>
              <a:t>)” the innovation system heuristics seems a relevant inroad </a:t>
            </a:r>
          </a:p>
          <a:p>
            <a:endParaRPr lang="en-GB" dirty="0" smtClean="0"/>
          </a:p>
          <a:p>
            <a:r>
              <a:rPr lang="en-GB" dirty="0" smtClean="0"/>
              <a:t>Connect to attempts to revisit the innovation system concept in the light of more recent perspectives on innovation, especially STS perspectives on social shaping of technology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3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altLang="de-DE" dirty="0" smtClean="0"/>
              <a:t>Moving from boxes ...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615950" y="928688"/>
            <a:ext cx="4613275" cy="749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Demand</a:t>
            </a:r>
          </a:p>
          <a:p>
            <a:pPr algn="ctr">
              <a:defRPr/>
            </a:pPr>
            <a:r>
              <a:rPr lang="en-US" sz="1200"/>
              <a:t>Consumers (final demand)</a:t>
            </a:r>
          </a:p>
          <a:p>
            <a:pPr algn="ctr">
              <a:defRPr/>
            </a:pPr>
            <a:r>
              <a:rPr lang="en-US" sz="1200"/>
              <a:t>Producers (intermediate demand)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5435600" y="928688"/>
            <a:ext cx="2960688" cy="749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Framework Conditions</a:t>
            </a:r>
          </a:p>
          <a:p>
            <a:pPr algn="ctr">
              <a:defRPr/>
            </a:pPr>
            <a:r>
              <a:rPr lang="en-US" sz="1200"/>
              <a:t>Financial environment; taxation and incentives; propensitiy to innovation and entrepreneurship; mobility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615950" y="2000250"/>
            <a:ext cx="1858963" cy="257175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/>
              <a:t>Industrial System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2749550" y="2855913"/>
            <a:ext cx="1377950" cy="107315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Intermediaries</a:t>
            </a:r>
          </a:p>
          <a:p>
            <a:pPr algn="ctr">
              <a:defRPr/>
            </a:pPr>
            <a:r>
              <a:rPr lang="en-US" sz="1200" dirty="0"/>
              <a:t>Research institutes; </a:t>
            </a:r>
          </a:p>
          <a:p>
            <a:pPr algn="ctr">
              <a:defRPr/>
            </a:pPr>
            <a:r>
              <a:rPr lang="en-US" sz="1200" dirty="0" smtClean="0"/>
              <a:t>Brokers</a:t>
            </a:r>
          </a:p>
          <a:p>
            <a:pPr algn="ctr">
              <a:defRPr/>
            </a:pPr>
            <a:r>
              <a:rPr lang="en-US" sz="1200" dirty="0" smtClean="0"/>
              <a:t>RTOs</a:t>
            </a:r>
            <a:endParaRPr lang="en-US" sz="1200" dirty="0"/>
          </a:p>
        </p:txBody>
      </p:sp>
      <p:sp>
        <p:nvSpPr>
          <p:cNvPr id="8" name="Abgerundetes Rechteck 7"/>
          <p:cNvSpPr/>
          <p:nvPr/>
        </p:nvSpPr>
        <p:spPr>
          <a:xfrm>
            <a:off x="615950" y="4894263"/>
            <a:ext cx="5853113" cy="749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/>
              <a:t>Infrastructure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752475" y="2392363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Large companies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752475" y="3178175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Mature SMEs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752475" y="3929063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New, technology based firms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684213" y="5160963"/>
            <a:ext cx="1377950" cy="42862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Banking, venture capital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2130425" y="5160963"/>
            <a:ext cx="1376363" cy="42862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IPR and information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3576638" y="5160963"/>
            <a:ext cx="1376362" cy="42862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Innovation and business report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4402138" y="2000250"/>
            <a:ext cx="1860550" cy="257175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/>
          <a:lstStyle/>
          <a:p>
            <a:pPr algn="ctr">
              <a:defRPr/>
            </a:pPr>
            <a:r>
              <a:rPr lang="en-US" sz="1200" b="1"/>
              <a:t>Education and Research System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4540250" y="2463800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Professional education, training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4540250" y="3214688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Higher education and research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4540250" y="3929063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Public sector research</a:t>
            </a:r>
          </a:p>
        </p:txBody>
      </p:sp>
      <p:sp>
        <p:nvSpPr>
          <p:cNvPr id="20" name="Abgerundetes Rechteck 19"/>
          <p:cNvSpPr/>
          <p:nvPr/>
        </p:nvSpPr>
        <p:spPr>
          <a:xfrm>
            <a:off x="6537325" y="2000250"/>
            <a:ext cx="1858963" cy="257175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/>
              <a:t>Political System</a:t>
            </a:r>
          </a:p>
        </p:txBody>
      </p:sp>
      <p:sp>
        <p:nvSpPr>
          <p:cNvPr id="21" name="Abgerundetes Rechteck 20"/>
          <p:cNvSpPr/>
          <p:nvPr/>
        </p:nvSpPr>
        <p:spPr>
          <a:xfrm>
            <a:off x="6675438" y="2463800"/>
            <a:ext cx="1582737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Government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6675438" y="3178175"/>
            <a:ext cx="1582737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Governance</a:t>
            </a:r>
          </a:p>
        </p:txBody>
      </p:sp>
      <p:sp>
        <p:nvSpPr>
          <p:cNvPr id="23" name="Abgerundetes Rechteck 22"/>
          <p:cNvSpPr/>
          <p:nvPr/>
        </p:nvSpPr>
        <p:spPr>
          <a:xfrm>
            <a:off x="6675438" y="3929063"/>
            <a:ext cx="1582737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RTD policies</a:t>
            </a:r>
          </a:p>
        </p:txBody>
      </p:sp>
      <p:sp>
        <p:nvSpPr>
          <p:cNvPr id="24" name="Abgerundetes Rechteck 23"/>
          <p:cNvSpPr/>
          <p:nvPr/>
        </p:nvSpPr>
        <p:spPr>
          <a:xfrm>
            <a:off x="5022850" y="5160963"/>
            <a:ext cx="1376363" cy="42862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Standards and norms</a:t>
            </a:r>
          </a:p>
        </p:txBody>
      </p:sp>
      <p:cxnSp>
        <p:nvCxnSpPr>
          <p:cNvPr id="25" name="Gerade Verbindung mit Pfeil 24"/>
          <p:cNvCxnSpPr/>
          <p:nvPr/>
        </p:nvCxnSpPr>
        <p:spPr>
          <a:xfrm rot="5400000" flipH="1" flipV="1">
            <a:off x="1349376" y="1838325"/>
            <a:ext cx="322262" cy="1587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rot="5400000" flipH="1" flipV="1">
            <a:off x="4792663" y="1838325"/>
            <a:ext cx="322262" cy="1588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rot="5400000" flipH="1" flipV="1">
            <a:off x="7339807" y="1839119"/>
            <a:ext cx="32226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rot="5400000" flipH="1" flipV="1">
            <a:off x="826294" y="3063082"/>
            <a:ext cx="26828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16200000" flipH="1">
            <a:off x="1575594" y="3425032"/>
            <a:ext cx="1000125" cy="79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stCxn id="7" idx="1"/>
          </p:cNvCxnSpPr>
          <p:nvPr/>
        </p:nvCxnSpPr>
        <p:spPr>
          <a:xfrm rot="10800000" flipV="1">
            <a:off x="2474913" y="3321050"/>
            <a:ext cx="274637" cy="1905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rot="10800000">
            <a:off x="4127500" y="3340100"/>
            <a:ext cx="274638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rot="10800000" flipV="1">
            <a:off x="2474913" y="2589213"/>
            <a:ext cx="1927225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rot="10800000" flipV="1">
            <a:off x="2474913" y="4143375"/>
            <a:ext cx="1927225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rot="10800000">
            <a:off x="6262688" y="2643188"/>
            <a:ext cx="274637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rot="10800000">
            <a:off x="6262688" y="3392488"/>
            <a:ext cx="274637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>
            <a:endCxn id="6" idx="2"/>
          </p:cNvCxnSpPr>
          <p:nvPr/>
        </p:nvCxnSpPr>
        <p:spPr>
          <a:xfrm rot="5400000" flipH="1" flipV="1">
            <a:off x="1383506" y="4733132"/>
            <a:ext cx="322263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rot="5400000" flipH="1" flipV="1">
            <a:off x="5136356" y="4733132"/>
            <a:ext cx="322263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 rot="5400000" flipH="1" flipV="1">
            <a:off x="837406" y="3821907"/>
            <a:ext cx="21431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9" name="Textfeld 38"/>
          <p:cNvSpPr txBox="1">
            <a:spLocks noChangeArrowheads="1"/>
          </p:cNvSpPr>
          <p:nvPr/>
        </p:nvSpPr>
        <p:spPr bwMode="auto">
          <a:xfrm>
            <a:off x="6715125" y="5000625"/>
            <a:ext cx="2395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800" dirty="0"/>
              <a:t>E. Arnold, S. Kuhlmann, B. van der </a:t>
            </a:r>
            <a:r>
              <a:rPr lang="en-US" altLang="de-DE" sz="800" dirty="0" err="1"/>
              <a:t>Meulen</a:t>
            </a:r>
            <a:r>
              <a:rPr lang="en-US" altLang="de-DE" sz="800" dirty="0"/>
              <a:t>: „A singular Council. Evaluation of the </a:t>
            </a:r>
            <a:r>
              <a:rPr lang="en-US" altLang="de-DE" sz="800" dirty="0" smtClean="0"/>
              <a:t>Research </a:t>
            </a:r>
            <a:r>
              <a:rPr lang="en-US" altLang="de-DE" sz="800" dirty="0"/>
              <a:t>Council of Norway“ 2001, p. 13</a:t>
            </a:r>
          </a:p>
        </p:txBody>
      </p:sp>
    </p:spTree>
    <p:extLst>
      <p:ext uri="{BB962C8B-B14F-4D97-AF65-F5344CB8AC3E}">
        <p14:creationId xmlns:p14="http://schemas.microsoft.com/office/powerpoint/2010/main" val="78420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533400" y="444500"/>
            <a:ext cx="799941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defTabSz="504000" eaLnBrk="1" hangingPunct="1">
              <a:spcAft>
                <a:spcPct val="0"/>
              </a:spcAft>
              <a:defRPr sz="2400" b="0" spc="300">
                <a:latin typeface="+mn-lt"/>
                <a:ea typeface="+mj-ea"/>
                <a:cs typeface="+mj-cs"/>
              </a:defRPr>
            </a:lvl1pPr>
            <a:lvl2pPr eaLnBrk="1" hangingPunct="1">
              <a:spcAft>
                <a:spcPct val="0"/>
              </a:spcAft>
              <a:defRPr sz="2400" b="1">
                <a:latin typeface="Frutiger LT Com 45 Light" pitchFamily="34" charset="0"/>
              </a:defRPr>
            </a:lvl2pPr>
            <a:lvl3pPr eaLnBrk="1" hangingPunct="1">
              <a:spcAft>
                <a:spcPct val="0"/>
              </a:spcAft>
              <a:defRPr sz="2400" b="1">
                <a:latin typeface="Frutiger LT Com 45 Light" pitchFamily="34" charset="0"/>
              </a:defRPr>
            </a:lvl3pPr>
            <a:lvl4pPr eaLnBrk="1" hangingPunct="1">
              <a:spcAft>
                <a:spcPct val="0"/>
              </a:spcAft>
              <a:defRPr sz="2400" b="1">
                <a:latin typeface="Frutiger LT Com 45 Light" pitchFamily="34" charset="0"/>
              </a:defRPr>
            </a:lvl4pPr>
            <a:lvl5pPr eaLnBrk="1" hangingPunct="1">
              <a:spcAft>
                <a:spcPct val="0"/>
              </a:spcAft>
              <a:defRPr sz="2400" b="1">
                <a:latin typeface="Frutiger LT Com 45 Light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latin typeface="Frutiger LT Com 45 Light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latin typeface="Frutiger LT Com 45 Light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latin typeface="Frutiger LT Com 45 Light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latin typeface="Frutiger LT Com 45 Light" pitchFamily="34" charset="0"/>
              </a:defRPr>
            </a:lvl9pPr>
          </a:lstStyle>
          <a:p>
            <a:r>
              <a:rPr lang="en-GB" dirty="0" smtClean="0"/>
              <a:t> ... to </a:t>
            </a:r>
            <a:r>
              <a:rPr lang="en-GB" dirty="0"/>
              <a:t>ever more </a:t>
            </a:r>
            <a:r>
              <a:rPr lang="en-GB" dirty="0" smtClean="0"/>
              <a:t>boxes ...</a:t>
            </a:r>
            <a:endParaRPr lang="en-GB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395288" y="4776788"/>
            <a:ext cx="6080125" cy="741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5821363" y="1125538"/>
            <a:ext cx="2892425" cy="78898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 b="1"/>
              <a:t>Framework Conditions</a:t>
            </a:r>
            <a:endParaRPr lang="en-GB" sz="1200"/>
          </a:p>
          <a:p>
            <a:pPr algn="ctr" eaLnBrk="0" hangingPunct="0"/>
            <a:r>
              <a:rPr lang="en-GB" sz="1200"/>
              <a:t>Financial environment; taxation and incentives; propensity to innovation and entrepreneurship; mobility</a:t>
            </a:r>
            <a:r>
              <a:rPr lang="en-GB" sz="1200">
                <a:solidFill>
                  <a:srgbClr val="FFFF00"/>
                </a:solidFill>
              </a:rPr>
              <a:t> ...</a:t>
            </a: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4543426" y="2212976"/>
            <a:ext cx="1773238" cy="2360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4725988" y="2324101"/>
            <a:ext cx="1425575" cy="349250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lIns="18000" tIns="0" rIns="18000" bIns="0"/>
          <a:lstStyle/>
          <a:p>
            <a:pPr algn="ctr" eaLnBrk="0" hangingPunct="0"/>
            <a:r>
              <a:rPr lang="en-GB" sz="1200" b="1"/>
              <a:t>Education and </a:t>
            </a:r>
            <a:br>
              <a:rPr lang="en-GB" sz="1200" b="1"/>
            </a:br>
            <a:r>
              <a:rPr lang="en-GB" sz="1200" b="1"/>
              <a:t>Research System</a:t>
            </a:r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4714876" y="2776538"/>
            <a:ext cx="1538288" cy="5873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100"/>
              <a:t>Professional education and training</a:t>
            </a:r>
          </a:p>
        </p:txBody>
      </p:sp>
      <p:sp>
        <p:nvSpPr>
          <p:cNvPr id="2058" name="Text Box 11"/>
          <p:cNvSpPr txBox="1">
            <a:spLocks noChangeArrowheads="1"/>
          </p:cNvSpPr>
          <p:nvPr/>
        </p:nvSpPr>
        <p:spPr bwMode="auto">
          <a:xfrm>
            <a:off x="4716463" y="3444876"/>
            <a:ext cx="1524000" cy="5397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/>
              <a:t>Higher education and research</a:t>
            </a:r>
          </a:p>
        </p:txBody>
      </p:sp>
      <p:sp>
        <p:nvSpPr>
          <p:cNvPr id="2059" name="Text Box 12"/>
          <p:cNvSpPr txBox="1">
            <a:spLocks noChangeArrowheads="1"/>
          </p:cNvSpPr>
          <p:nvPr/>
        </p:nvSpPr>
        <p:spPr bwMode="auto">
          <a:xfrm>
            <a:off x="4725988" y="4067176"/>
            <a:ext cx="1520825" cy="4349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/>
              <a:t>Public sector </a:t>
            </a:r>
            <a:br>
              <a:rPr lang="en-GB" sz="1200"/>
            </a:br>
            <a:r>
              <a:rPr lang="en-GB" sz="1200"/>
              <a:t>research</a:t>
            </a:r>
          </a:p>
        </p:txBody>
      </p:sp>
      <p:sp>
        <p:nvSpPr>
          <p:cNvPr id="2060" name="Text Box 13"/>
          <p:cNvSpPr txBox="1">
            <a:spLocks noChangeArrowheads="1"/>
          </p:cNvSpPr>
          <p:nvPr/>
        </p:nvSpPr>
        <p:spPr bwMode="auto">
          <a:xfrm>
            <a:off x="579438" y="2365376"/>
            <a:ext cx="1328738" cy="174625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en-GB" sz="1200" b="1"/>
              <a:t>Industrial</a:t>
            </a:r>
            <a:r>
              <a:rPr lang="en-GB" sz="1000" b="1">
                <a:latin typeface="Arial Unicode MS" pitchFamily="34" charset="-128"/>
              </a:rPr>
              <a:t> </a:t>
            </a:r>
            <a:r>
              <a:rPr lang="en-GB" sz="1200" b="1"/>
              <a:t>System</a:t>
            </a:r>
          </a:p>
        </p:txBody>
      </p:sp>
      <p:sp>
        <p:nvSpPr>
          <p:cNvPr id="2061" name="Text Box 14"/>
          <p:cNvSpPr txBox="1">
            <a:spLocks noChangeArrowheads="1"/>
          </p:cNvSpPr>
          <p:nvPr/>
        </p:nvSpPr>
        <p:spPr bwMode="auto">
          <a:xfrm>
            <a:off x="474663" y="2728913"/>
            <a:ext cx="1628775" cy="3333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/>
              <a:t>Large companies</a:t>
            </a:r>
          </a:p>
        </p:txBody>
      </p:sp>
      <p:sp>
        <p:nvSpPr>
          <p:cNvPr id="2062" name="Text Box 15"/>
          <p:cNvSpPr txBox="1">
            <a:spLocks noChangeArrowheads="1"/>
          </p:cNvSpPr>
          <p:nvPr/>
        </p:nvSpPr>
        <p:spPr bwMode="auto">
          <a:xfrm>
            <a:off x="474663" y="4021138"/>
            <a:ext cx="1628775" cy="4572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/>
              <a:t>New, technology-     based firms</a:t>
            </a:r>
          </a:p>
        </p:txBody>
      </p:sp>
      <p:sp>
        <p:nvSpPr>
          <p:cNvPr id="2063" name="Text Box 16"/>
          <p:cNvSpPr txBox="1">
            <a:spLocks noChangeArrowheads="1"/>
          </p:cNvSpPr>
          <p:nvPr/>
        </p:nvSpPr>
        <p:spPr bwMode="auto">
          <a:xfrm>
            <a:off x="2698751" y="2997201"/>
            <a:ext cx="1303338" cy="7937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1200" b="1"/>
              <a:t>Intermediaries</a:t>
            </a:r>
            <a:endParaRPr lang="en-GB" sz="1200"/>
          </a:p>
          <a:p>
            <a:pPr algn="ctr" eaLnBrk="0" hangingPunct="0"/>
            <a:r>
              <a:rPr lang="en-GB" sz="1200"/>
              <a:t>Research</a:t>
            </a:r>
            <a:br>
              <a:rPr lang="en-GB" sz="1200"/>
            </a:br>
            <a:r>
              <a:rPr lang="en-GB" sz="1200"/>
              <a:t>institutes</a:t>
            </a:r>
          </a:p>
          <a:p>
            <a:pPr algn="ctr" eaLnBrk="0" hangingPunct="0"/>
            <a:r>
              <a:rPr lang="en-GB" sz="1200">
                <a:cs typeface="Times New Roman" pitchFamily="18" charset="0"/>
              </a:rPr>
              <a:t>Brokers</a:t>
            </a:r>
          </a:p>
        </p:txBody>
      </p:sp>
      <p:sp>
        <p:nvSpPr>
          <p:cNvPr id="2064" name="Line 17"/>
          <p:cNvSpPr>
            <a:spLocks noChangeShapeType="1"/>
          </p:cNvSpPr>
          <p:nvPr/>
        </p:nvSpPr>
        <p:spPr bwMode="auto">
          <a:xfrm>
            <a:off x="1016001" y="1911351"/>
            <a:ext cx="1588" cy="2635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5" name="Line 18"/>
          <p:cNvSpPr>
            <a:spLocks noChangeShapeType="1"/>
          </p:cNvSpPr>
          <p:nvPr/>
        </p:nvSpPr>
        <p:spPr bwMode="auto">
          <a:xfrm flipH="1">
            <a:off x="4956176" y="1770063"/>
            <a:ext cx="3175" cy="4048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6" name="Line 19"/>
          <p:cNvSpPr>
            <a:spLocks noChangeShapeType="1"/>
          </p:cNvSpPr>
          <p:nvPr/>
        </p:nvSpPr>
        <p:spPr bwMode="auto">
          <a:xfrm>
            <a:off x="1016001" y="4525963"/>
            <a:ext cx="1588" cy="2635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7" name="Line 20"/>
          <p:cNvSpPr>
            <a:spLocks noChangeShapeType="1"/>
          </p:cNvSpPr>
          <p:nvPr/>
        </p:nvSpPr>
        <p:spPr bwMode="auto">
          <a:xfrm>
            <a:off x="4956176" y="4525963"/>
            <a:ext cx="0" cy="2635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8" name="Line 21"/>
          <p:cNvSpPr>
            <a:spLocks noChangeShapeType="1"/>
          </p:cNvSpPr>
          <p:nvPr/>
        </p:nvSpPr>
        <p:spPr bwMode="auto">
          <a:xfrm flipV="1">
            <a:off x="2168526" y="3254376"/>
            <a:ext cx="530225" cy="95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9" name="Line 22"/>
          <p:cNvSpPr>
            <a:spLocks noChangeShapeType="1"/>
          </p:cNvSpPr>
          <p:nvPr/>
        </p:nvSpPr>
        <p:spPr bwMode="auto">
          <a:xfrm>
            <a:off x="3989388" y="3259138"/>
            <a:ext cx="5175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0" name="Line 23"/>
          <p:cNvSpPr>
            <a:spLocks noChangeShapeType="1"/>
          </p:cNvSpPr>
          <p:nvPr/>
        </p:nvSpPr>
        <p:spPr bwMode="auto">
          <a:xfrm>
            <a:off x="2200276" y="2670176"/>
            <a:ext cx="23050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1" name="Line 24"/>
          <p:cNvSpPr>
            <a:spLocks noChangeShapeType="1"/>
          </p:cNvSpPr>
          <p:nvPr/>
        </p:nvSpPr>
        <p:spPr bwMode="auto">
          <a:xfrm flipV="1">
            <a:off x="2146301" y="3876676"/>
            <a:ext cx="2408238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2" name="Text Box 25"/>
          <p:cNvSpPr txBox="1">
            <a:spLocks noChangeArrowheads="1"/>
          </p:cNvSpPr>
          <p:nvPr/>
        </p:nvSpPr>
        <p:spPr bwMode="auto">
          <a:xfrm>
            <a:off x="1317626" y="1403351"/>
            <a:ext cx="3228975" cy="43973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 dirty="0"/>
              <a:t>Consumers (final demand)</a:t>
            </a:r>
          </a:p>
          <a:p>
            <a:pPr algn="ctr" eaLnBrk="0" hangingPunct="0"/>
            <a:r>
              <a:rPr lang="en-GB" sz="1200" dirty="0"/>
              <a:t>Producers (intermediate demand)</a:t>
            </a:r>
          </a:p>
        </p:txBody>
      </p:sp>
      <p:sp>
        <p:nvSpPr>
          <p:cNvPr id="2073" name="Text Box 26"/>
          <p:cNvSpPr txBox="1">
            <a:spLocks noChangeArrowheads="1"/>
          </p:cNvSpPr>
          <p:nvPr/>
        </p:nvSpPr>
        <p:spPr bwMode="auto">
          <a:xfrm>
            <a:off x="2555876" y="1206501"/>
            <a:ext cx="758825" cy="153988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lIns="18000" tIns="10800" rIns="36000" bIns="10800"/>
          <a:lstStyle/>
          <a:p>
            <a:pPr algn="ctr" eaLnBrk="0" hangingPunct="0"/>
            <a:r>
              <a:rPr lang="en-GB" sz="1200" b="1"/>
              <a:t>Demand</a:t>
            </a:r>
            <a:endParaRPr lang="en-GB" sz="1200"/>
          </a:p>
        </p:txBody>
      </p:sp>
      <p:sp>
        <p:nvSpPr>
          <p:cNvPr id="2074" name="Rectangle 27"/>
          <p:cNvSpPr>
            <a:spLocks noChangeArrowheads="1"/>
          </p:cNvSpPr>
          <p:nvPr/>
        </p:nvSpPr>
        <p:spPr bwMode="auto">
          <a:xfrm>
            <a:off x="420688" y="1144588"/>
            <a:ext cx="5199063" cy="739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5" name="Rectangle 28"/>
          <p:cNvSpPr>
            <a:spLocks noChangeArrowheads="1"/>
          </p:cNvSpPr>
          <p:nvPr/>
        </p:nvSpPr>
        <p:spPr bwMode="auto">
          <a:xfrm>
            <a:off x="420688" y="2166938"/>
            <a:ext cx="1774825" cy="2360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6" name="Line 29"/>
          <p:cNvSpPr>
            <a:spLocks noChangeShapeType="1"/>
          </p:cNvSpPr>
          <p:nvPr/>
        </p:nvSpPr>
        <p:spPr bwMode="auto">
          <a:xfrm>
            <a:off x="1778001" y="3171826"/>
            <a:ext cx="1588" cy="7858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7" name="Text Box 30"/>
          <p:cNvSpPr txBox="1">
            <a:spLocks noChangeArrowheads="1"/>
          </p:cNvSpPr>
          <p:nvPr/>
        </p:nvSpPr>
        <p:spPr bwMode="auto">
          <a:xfrm>
            <a:off x="579438" y="5049838"/>
            <a:ext cx="1279525" cy="40798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/>
              <a:t>Banking, </a:t>
            </a:r>
            <a:br>
              <a:rPr lang="en-GB" sz="1200"/>
            </a:br>
            <a:r>
              <a:rPr lang="en-GB" sz="1200"/>
              <a:t>venture capital</a:t>
            </a:r>
          </a:p>
          <a:p>
            <a:pPr eaLnBrk="0" hangingPunct="0"/>
            <a:endParaRPr lang="en-GB" sz="1200">
              <a:solidFill>
                <a:srgbClr val="FFFF00"/>
              </a:solidFill>
            </a:endParaRPr>
          </a:p>
        </p:txBody>
      </p:sp>
      <p:sp>
        <p:nvSpPr>
          <p:cNvPr id="2078" name="Text Box 31"/>
          <p:cNvSpPr txBox="1">
            <a:spLocks noChangeArrowheads="1"/>
          </p:cNvSpPr>
          <p:nvPr/>
        </p:nvSpPr>
        <p:spPr bwMode="auto">
          <a:xfrm>
            <a:off x="1962151" y="5038726"/>
            <a:ext cx="1235075" cy="4222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/>
              <a:t>IPR and information</a:t>
            </a:r>
          </a:p>
        </p:txBody>
      </p:sp>
      <p:sp>
        <p:nvSpPr>
          <p:cNvPr id="2079" name="Text Box 32"/>
          <p:cNvSpPr txBox="1">
            <a:spLocks noChangeArrowheads="1"/>
          </p:cNvSpPr>
          <p:nvPr/>
        </p:nvSpPr>
        <p:spPr bwMode="auto">
          <a:xfrm>
            <a:off x="3344863" y="5043488"/>
            <a:ext cx="1470025" cy="41751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 dirty="0"/>
              <a:t>Innovation and business support</a:t>
            </a:r>
          </a:p>
        </p:txBody>
      </p:sp>
      <p:sp>
        <p:nvSpPr>
          <p:cNvPr id="2080" name="Text Box 33"/>
          <p:cNvSpPr txBox="1">
            <a:spLocks noChangeArrowheads="1"/>
          </p:cNvSpPr>
          <p:nvPr/>
        </p:nvSpPr>
        <p:spPr bwMode="auto">
          <a:xfrm>
            <a:off x="4910138" y="5051426"/>
            <a:ext cx="1257300" cy="4095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/>
              <a:t>Standards and norms</a:t>
            </a:r>
          </a:p>
        </p:txBody>
      </p:sp>
      <p:sp>
        <p:nvSpPr>
          <p:cNvPr id="2081" name="Text Box 34"/>
          <p:cNvSpPr txBox="1">
            <a:spLocks noChangeArrowheads="1"/>
          </p:cNvSpPr>
          <p:nvPr/>
        </p:nvSpPr>
        <p:spPr bwMode="auto">
          <a:xfrm>
            <a:off x="2790826" y="4827588"/>
            <a:ext cx="1139825" cy="174625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en-GB" sz="1200" b="1"/>
              <a:t>Infrastructure</a:t>
            </a:r>
            <a:endParaRPr lang="en-GB" sz="1200"/>
          </a:p>
        </p:txBody>
      </p:sp>
      <p:sp>
        <p:nvSpPr>
          <p:cNvPr id="2082" name="Line 35"/>
          <p:cNvSpPr>
            <a:spLocks noChangeShapeType="1"/>
          </p:cNvSpPr>
          <p:nvPr/>
        </p:nvSpPr>
        <p:spPr bwMode="auto">
          <a:xfrm flipV="1">
            <a:off x="846138" y="3046413"/>
            <a:ext cx="0" cy="349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83" name="Line 36"/>
          <p:cNvSpPr>
            <a:spLocks noChangeShapeType="1"/>
          </p:cNvSpPr>
          <p:nvPr/>
        </p:nvSpPr>
        <p:spPr bwMode="auto">
          <a:xfrm flipV="1">
            <a:off x="846138" y="3730626"/>
            <a:ext cx="12700" cy="274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84" name="Rectangle 37"/>
          <p:cNvSpPr>
            <a:spLocks noChangeArrowheads="1"/>
          </p:cNvSpPr>
          <p:nvPr/>
        </p:nvSpPr>
        <p:spPr bwMode="auto">
          <a:xfrm>
            <a:off x="6765926" y="2225676"/>
            <a:ext cx="1774825" cy="2360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5" name="Text Box 38"/>
          <p:cNvSpPr txBox="1">
            <a:spLocks noChangeArrowheads="1"/>
          </p:cNvSpPr>
          <p:nvPr/>
        </p:nvSpPr>
        <p:spPr bwMode="auto">
          <a:xfrm>
            <a:off x="7113588" y="2324101"/>
            <a:ext cx="1141413" cy="349250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lIns="18000" tIns="0" rIns="18000" bIns="0"/>
          <a:lstStyle/>
          <a:p>
            <a:pPr algn="ctr" eaLnBrk="0" hangingPunct="0"/>
            <a:r>
              <a:rPr lang="en-GB" sz="1200" b="1"/>
              <a:t>Political</a:t>
            </a:r>
            <a:br>
              <a:rPr lang="en-GB" sz="1200" b="1"/>
            </a:br>
            <a:r>
              <a:rPr lang="en-GB" sz="1200" b="1"/>
              <a:t>System</a:t>
            </a:r>
          </a:p>
        </p:txBody>
      </p:sp>
      <p:sp>
        <p:nvSpPr>
          <p:cNvPr id="2086" name="Text Box 39"/>
          <p:cNvSpPr txBox="1">
            <a:spLocks noChangeArrowheads="1"/>
          </p:cNvSpPr>
          <p:nvPr/>
        </p:nvSpPr>
        <p:spPr bwMode="auto">
          <a:xfrm>
            <a:off x="6926263" y="2776538"/>
            <a:ext cx="1538288" cy="5238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GB" sz="1200" dirty="0"/>
          </a:p>
          <a:p>
            <a:pPr algn="ctr" eaLnBrk="0" hangingPunct="0"/>
            <a:r>
              <a:rPr lang="en-GB" sz="1200" dirty="0" smtClean="0"/>
              <a:t>Government</a:t>
            </a:r>
            <a:endParaRPr lang="en-GB" sz="1200" dirty="0"/>
          </a:p>
        </p:txBody>
      </p:sp>
      <p:sp>
        <p:nvSpPr>
          <p:cNvPr id="2087" name="Text Box 40"/>
          <p:cNvSpPr txBox="1">
            <a:spLocks noChangeArrowheads="1"/>
          </p:cNvSpPr>
          <p:nvPr/>
        </p:nvSpPr>
        <p:spPr bwMode="auto">
          <a:xfrm>
            <a:off x="6927851" y="3370263"/>
            <a:ext cx="1525588" cy="5397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GB" sz="1200" dirty="0"/>
          </a:p>
          <a:p>
            <a:pPr algn="ctr" eaLnBrk="0" hangingPunct="0"/>
            <a:r>
              <a:rPr lang="en-GB" sz="1200" dirty="0" smtClean="0"/>
              <a:t>Governance</a:t>
            </a:r>
            <a:endParaRPr lang="en-GB" sz="1200" dirty="0"/>
          </a:p>
        </p:txBody>
      </p:sp>
      <p:sp>
        <p:nvSpPr>
          <p:cNvPr id="2088" name="Text Box 41"/>
          <p:cNvSpPr txBox="1">
            <a:spLocks noChangeArrowheads="1"/>
          </p:cNvSpPr>
          <p:nvPr/>
        </p:nvSpPr>
        <p:spPr bwMode="auto">
          <a:xfrm>
            <a:off x="6937376" y="4067176"/>
            <a:ext cx="1522413" cy="4349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5000"/>
              </a:spcBef>
            </a:pPr>
            <a:r>
              <a:rPr lang="en-GB" sz="1200" dirty="0"/>
              <a:t>RTD policies</a:t>
            </a:r>
          </a:p>
        </p:txBody>
      </p:sp>
      <p:sp>
        <p:nvSpPr>
          <p:cNvPr id="2090" name="Text Box 44"/>
          <p:cNvSpPr txBox="1">
            <a:spLocks noChangeArrowheads="1"/>
          </p:cNvSpPr>
          <p:nvPr/>
        </p:nvSpPr>
        <p:spPr bwMode="auto">
          <a:xfrm>
            <a:off x="474663" y="3427413"/>
            <a:ext cx="1628775" cy="33178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1200"/>
              <a:t>Mature SMEs</a:t>
            </a:r>
          </a:p>
        </p:txBody>
      </p:sp>
      <p:grpSp>
        <p:nvGrpSpPr>
          <p:cNvPr id="2" name="Gruppieren 55"/>
          <p:cNvGrpSpPr/>
          <p:nvPr/>
        </p:nvGrpSpPr>
        <p:grpSpPr>
          <a:xfrm>
            <a:off x="108520" y="1412776"/>
            <a:ext cx="8207896" cy="4586387"/>
            <a:chOff x="0" y="1412776"/>
            <a:chExt cx="8207896" cy="4586387"/>
          </a:xfrm>
        </p:grpSpPr>
        <p:sp>
          <p:nvSpPr>
            <p:cNvPr id="43" name="Abgerundetes Rechteck 42"/>
            <p:cNvSpPr/>
            <p:nvPr/>
          </p:nvSpPr>
          <p:spPr bwMode="auto">
            <a:xfrm>
              <a:off x="2627313" y="2420938"/>
              <a:ext cx="1944687" cy="554037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Innovation </a:t>
              </a:r>
              <a:r>
                <a:rPr lang="en-US" sz="1200" dirty="0" smtClean="0"/>
                <a:t>mediators </a:t>
              </a:r>
              <a:r>
                <a:rPr lang="en-US" sz="1200" dirty="0"/>
                <a:t>(clubs, associations, trade unions)</a:t>
              </a:r>
            </a:p>
          </p:txBody>
        </p:sp>
        <p:sp>
          <p:nvSpPr>
            <p:cNvPr id="44" name="Abgerundetes Rechteck 43"/>
            <p:cNvSpPr/>
            <p:nvPr/>
          </p:nvSpPr>
          <p:spPr bwMode="auto">
            <a:xfrm>
              <a:off x="0" y="3953495"/>
              <a:ext cx="1584325" cy="555625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200" dirty="0"/>
                <a:t>Non R&amp;D </a:t>
              </a:r>
              <a:r>
                <a:rPr lang="de-DE" sz="1200" dirty="0" err="1"/>
                <a:t>intense</a:t>
              </a:r>
              <a:r>
                <a:rPr lang="de-DE" sz="1200" dirty="0"/>
                <a:t> </a:t>
              </a:r>
              <a:r>
                <a:rPr lang="de-DE" sz="1200" dirty="0" err="1"/>
                <a:t>firms</a:t>
              </a:r>
              <a:endParaRPr lang="en-US" sz="1200" dirty="0"/>
            </a:p>
          </p:txBody>
        </p:sp>
        <p:sp>
          <p:nvSpPr>
            <p:cNvPr id="45" name="Abgerundetes Rechteck 44"/>
            <p:cNvSpPr/>
            <p:nvPr/>
          </p:nvSpPr>
          <p:spPr bwMode="auto">
            <a:xfrm>
              <a:off x="1692275" y="1844675"/>
              <a:ext cx="1800225" cy="48260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200" dirty="0"/>
                <a:t>User Innovators</a:t>
              </a:r>
              <a:endParaRPr lang="en-US" sz="1200" dirty="0"/>
            </a:p>
          </p:txBody>
        </p:sp>
        <p:sp>
          <p:nvSpPr>
            <p:cNvPr id="46" name="Abgerundetes Rechteck 45"/>
            <p:cNvSpPr/>
            <p:nvPr/>
          </p:nvSpPr>
          <p:spPr bwMode="auto">
            <a:xfrm>
              <a:off x="2411413" y="4181475"/>
              <a:ext cx="1800225" cy="48260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200" dirty="0" err="1"/>
                <a:t>Social</a:t>
              </a:r>
              <a:r>
                <a:rPr lang="de-DE" sz="1200" dirty="0"/>
                <a:t> </a:t>
              </a:r>
              <a:r>
                <a:rPr lang="de-DE" sz="1200" dirty="0" smtClean="0"/>
                <a:t>Innovators</a:t>
              </a:r>
              <a:endParaRPr lang="en-US" sz="1200" dirty="0"/>
            </a:p>
          </p:txBody>
        </p:sp>
        <p:sp>
          <p:nvSpPr>
            <p:cNvPr id="47" name="Abgerundetes Rechteck 46"/>
            <p:cNvSpPr/>
            <p:nvPr/>
          </p:nvSpPr>
          <p:spPr bwMode="auto">
            <a:xfrm>
              <a:off x="5688534" y="1412776"/>
              <a:ext cx="2519362" cy="442913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200" dirty="0" err="1"/>
                <a:t>Social</a:t>
              </a:r>
              <a:r>
                <a:rPr lang="de-DE" sz="1200" dirty="0"/>
                <a:t>/relational/ Cultural Capital</a:t>
              </a:r>
              <a:endParaRPr lang="en-US" sz="1200" dirty="0"/>
            </a:p>
          </p:txBody>
        </p:sp>
        <p:sp>
          <p:nvSpPr>
            <p:cNvPr id="49" name="Abgerundetes Rechteck 48"/>
            <p:cNvSpPr/>
            <p:nvPr/>
          </p:nvSpPr>
          <p:spPr bwMode="auto">
            <a:xfrm>
              <a:off x="395288" y="5516563"/>
              <a:ext cx="1800225" cy="48260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200" dirty="0" err="1"/>
                <a:t>Philanthropists</a:t>
              </a:r>
              <a:r>
                <a:rPr lang="de-DE" sz="1200" dirty="0"/>
                <a:t> (private &amp; </a:t>
              </a:r>
              <a:r>
                <a:rPr lang="de-DE" sz="1200" dirty="0" err="1"/>
                <a:t>corporate</a:t>
              </a:r>
              <a:r>
                <a:rPr lang="de-DE" sz="1200" dirty="0"/>
                <a:t>)</a:t>
              </a:r>
              <a:endParaRPr lang="en-US" sz="1200" dirty="0"/>
            </a:p>
          </p:txBody>
        </p:sp>
        <p:sp>
          <p:nvSpPr>
            <p:cNvPr id="50" name="Abgerundetes Rechteck 49"/>
            <p:cNvSpPr/>
            <p:nvPr/>
          </p:nvSpPr>
          <p:spPr bwMode="auto">
            <a:xfrm>
              <a:off x="179487" y="3234432"/>
              <a:ext cx="1800225" cy="48260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200" dirty="0"/>
                <a:t>Collaborative Innovators</a:t>
              </a:r>
              <a:endParaRPr lang="en-US" sz="1200" dirty="0"/>
            </a:p>
          </p:txBody>
        </p:sp>
        <p:sp>
          <p:nvSpPr>
            <p:cNvPr id="51" name="Abgerundetes Rechteck 50"/>
            <p:cNvSpPr/>
            <p:nvPr/>
          </p:nvSpPr>
          <p:spPr bwMode="auto">
            <a:xfrm>
              <a:off x="4572000" y="5157788"/>
              <a:ext cx="1800225" cy="48260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200" dirty="0"/>
                <a:t>Co-</a:t>
              </a:r>
              <a:r>
                <a:rPr lang="de-DE" sz="1200" dirty="0" err="1"/>
                <a:t>Creation</a:t>
              </a:r>
              <a:r>
                <a:rPr lang="de-DE" sz="1200" dirty="0"/>
                <a:t> </a:t>
              </a:r>
              <a:r>
                <a:rPr lang="de-DE" sz="1200" dirty="0" err="1"/>
                <a:t>Platforms</a:t>
              </a:r>
              <a:endParaRPr lang="en-US" sz="1200" dirty="0"/>
            </a:p>
          </p:txBody>
        </p:sp>
      </p:grpSp>
      <p:sp>
        <p:nvSpPr>
          <p:cNvPr id="55" name="Abgerundetes Rechteck 54"/>
          <p:cNvSpPr/>
          <p:nvPr/>
        </p:nvSpPr>
        <p:spPr bwMode="auto">
          <a:xfrm>
            <a:off x="4652294" y="3213111"/>
            <a:ext cx="1800225" cy="482600"/>
          </a:xfrm>
          <a:prstGeom prst="roundRect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200" dirty="0" smtClean="0"/>
              <a:t>MOOCS</a:t>
            </a:r>
            <a:endParaRPr lang="en-US" sz="1200" dirty="0"/>
          </a:p>
        </p:txBody>
      </p:sp>
      <p:sp>
        <p:nvSpPr>
          <p:cNvPr id="56" name="Abgerundetes Rechteck 55"/>
          <p:cNvSpPr/>
          <p:nvPr/>
        </p:nvSpPr>
        <p:spPr bwMode="auto">
          <a:xfrm>
            <a:off x="2339727" y="5373216"/>
            <a:ext cx="1800225" cy="482600"/>
          </a:xfrm>
          <a:prstGeom prst="roundRect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200" dirty="0" err="1" smtClean="0"/>
              <a:t>Crowdfunding</a:t>
            </a:r>
            <a:endParaRPr lang="en-US" sz="1200" dirty="0"/>
          </a:p>
        </p:txBody>
      </p:sp>
      <p:sp>
        <p:nvSpPr>
          <p:cNvPr id="57" name="Abgerundetes Rechteck 56"/>
          <p:cNvSpPr/>
          <p:nvPr/>
        </p:nvSpPr>
        <p:spPr bwMode="auto">
          <a:xfrm>
            <a:off x="6765926" y="3347244"/>
            <a:ext cx="2088232" cy="554608"/>
          </a:xfrm>
          <a:prstGeom prst="roundRect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200" dirty="0" smtClean="0"/>
              <a:t>Other </a:t>
            </a:r>
            <a:r>
              <a:rPr lang="de-DE" sz="1200" dirty="0" err="1" smtClean="0"/>
              <a:t>policies</a:t>
            </a:r>
            <a:r>
              <a:rPr lang="de-DE" sz="1200" dirty="0" smtClean="0"/>
              <a:t> (</a:t>
            </a:r>
            <a:r>
              <a:rPr lang="de-DE" sz="1200" dirty="0" err="1" smtClean="0"/>
              <a:t>environment</a:t>
            </a:r>
            <a:r>
              <a:rPr lang="de-DE" sz="1200" dirty="0" smtClean="0"/>
              <a:t>, </a:t>
            </a:r>
            <a:r>
              <a:rPr lang="de-DE" sz="1200" dirty="0" err="1" smtClean="0"/>
              <a:t>transport</a:t>
            </a:r>
            <a:r>
              <a:rPr lang="de-DE" sz="1200" dirty="0" smtClean="0"/>
              <a:t> …)</a:t>
            </a:r>
            <a:endParaRPr lang="en-US" sz="1200" dirty="0"/>
          </a:p>
        </p:txBody>
      </p:sp>
      <p:sp>
        <p:nvSpPr>
          <p:cNvPr id="62" name="Abgerundetes Rechteck 61"/>
          <p:cNvSpPr/>
          <p:nvPr/>
        </p:nvSpPr>
        <p:spPr>
          <a:xfrm>
            <a:off x="3635896" y="1772816"/>
            <a:ext cx="576064" cy="55436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smtClean="0"/>
              <a:t>?</a:t>
            </a:r>
            <a:endParaRPr lang="en-US" sz="4400" dirty="0"/>
          </a:p>
        </p:txBody>
      </p:sp>
      <p:sp>
        <p:nvSpPr>
          <p:cNvPr id="63" name="Abgerundetes Rechteck 62"/>
          <p:cNvSpPr/>
          <p:nvPr/>
        </p:nvSpPr>
        <p:spPr>
          <a:xfrm>
            <a:off x="2195736" y="4170784"/>
            <a:ext cx="576064" cy="55436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824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ern mit 6 Zacken 20"/>
          <p:cNvSpPr/>
          <p:nvPr/>
        </p:nvSpPr>
        <p:spPr>
          <a:xfrm rot="393337">
            <a:off x="1290973" y="525055"/>
            <a:ext cx="5783895" cy="5926051"/>
          </a:xfrm>
          <a:prstGeom prst="star6">
            <a:avLst>
              <a:gd name="adj" fmla="val 39165"/>
              <a:gd name="hf" fmla="val 115470"/>
            </a:avLst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971600" y="5256584"/>
            <a:ext cx="2304256" cy="1844824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Infrastructure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ICT,  Internet,  databases, Co-Creation Platforms …</a:t>
            </a:r>
          </a:p>
        </p:txBody>
      </p:sp>
      <p:sp>
        <p:nvSpPr>
          <p:cNvPr id="17" name="Rechteck 16"/>
          <p:cNvSpPr/>
          <p:nvPr/>
        </p:nvSpPr>
        <p:spPr>
          <a:xfrm>
            <a:off x="323528" y="404664"/>
            <a:ext cx="2090795" cy="158417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Institutions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IPR, standards, norms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211960" y="-27384"/>
            <a:ext cx="2610214" cy="158417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Culture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Social and relational capital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Values, lifestyles, attitudes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228184" y="1196752"/>
            <a:ext cx="2520280" cy="432048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Innovation Frameworks</a:t>
            </a:r>
          </a:p>
        </p:txBody>
      </p:sp>
      <p:sp>
        <p:nvSpPr>
          <p:cNvPr id="22" name="Rechteck 21"/>
          <p:cNvSpPr/>
          <p:nvPr/>
        </p:nvSpPr>
        <p:spPr>
          <a:xfrm>
            <a:off x="6551712" y="4077072"/>
            <a:ext cx="2592288" cy="216024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Policies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Ps influencing innovation framework conditions (RTI) and demand patterns (energy, environment, mobility, health, defense, home …)</a:t>
            </a:r>
          </a:p>
        </p:txBody>
      </p:sp>
      <p:sp>
        <p:nvSpPr>
          <p:cNvPr id="4" name="Stern mit 6 Zacken 3"/>
          <p:cNvSpPr/>
          <p:nvPr/>
        </p:nvSpPr>
        <p:spPr>
          <a:xfrm rot="1764578">
            <a:off x="1664326" y="801897"/>
            <a:ext cx="5252202" cy="5447315"/>
          </a:xfrm>
          <a:prstGeom prst="star6">
            <a:avLst>
              <a:gd name="adj" fmla="val 34878"/>
              <a:gd name="hf" fmla="val 115470"/>
            </a:avLst>
          </a:prstGeom>
          <a:noFill/>
          <a:ln w="3810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115617" y="1340768"/>
            <a:ext cx="2664296" cy="237626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Education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Public and private educators on all levels</a:t>
            </a:r>
          </a:p>
        </p:txBody>
      </p:sp>
      <p:sp>
        <p:nvSpPr>
          <p:cNvPr id="19" name="Rechteck 18"/>
          <p:cNvSpPr/>
          <p:nvPr/>
        </p:nvSpPr>
        <p:spPr>
          <a:xfrm>
            <a:off x="3635896" y="4581128"/>
            <a:ext cx="3024336" cy="2276872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Financers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Banks, venture capital, philanthropists, crowds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203848" y="4509120"/>
            <a:ext cx="2088232" cy="432048"/>
          </a:xfrm>
          <a:prstGeom prst="rect">
            <a:avLst/>
          </a:prstGeom>
          <a:noFill/>
          <a:ln w="3810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Innovation Input</a:t>
            </a:r>
          </a:p>
        </p:txBody>
      </p:sp>
      <p:sp>
        <p:nvSpPr>
          <p:cNvPr id="12" name="Gleichschenkliges Dreieck 11"/>
          <p:cNvSpPr/>
          <p:nvPr/>
        </p:nvSpPr>
        <p:spPr>
          <a:xfrm>
            <a:off x="2863715" y="2060848"/>
            <a:ext cx="2860413" cy="1822804"/>
          </a:xfrm>
          <a:prstGeom prst="triangle">
            <a:avLst>
              <a:gd name="adj" fmla="val 50761"/>
            </a:avLst>
          </a:prstGeom>
          <a:ln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Innovation Supply and Demand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932040" y="1556792"/>
            <a:ext cx="2376264" cy="20882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Mediators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Clubs, associations, trade unions, cluster, NGOs, RTO</a:t>
            </a:r>
          </a:p>
          <a:p>
            <a:pPr algn="ctr"/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99592" y="3861048"/>
            <a:ext cx="2592288" cy="201622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Research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Universities, RTOs, citizen scientists  ...</a:t>
            </a:r>
          </a:p>
        </p:txBody>
      </p:sp>
      <p:sp>
        <p:nvSpPr>
          <p:cNvPr id="6" name="Rechteck 5"/>
          <p:cNvSpPr/>
          <p:nvPr/>
        </p:nvSpPr>
        <p:spPr>
          <a:xfrm>
            <a:off x="2771800" y="1340768"/>
            <a:ext cx="2664296" cy="122413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Society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Consumers, User Innovators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Social Entrepreneurs, Collaborative innovators, citizens</a:t>
            </a:r>
          </a:p>
          <a:p>
            <a:pPr algn="ctr"/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644008" y="3212976"/>
            <a:ext cx="2592288" cy="136815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Public Sector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PS actors generating and demanding innovation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Cities, hospitals, administrations </a:t>
            </a:r>
            <a:r>
              <a:rPr lang="en-US" sz="1200" b="1" dirty="0" smtClean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5" name="Rechteck 4"/>
          <p:cNvSpPr/>
          <p:nvPr/>
        </p:nvSpPr>
        <p:spPr>
          <a:xfrm>
            <a:off x="1259632" y="3284984"/>
            <a:ext cx="2448272" cy="119015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Business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Firms of all sizes and sectors generating and demanding innovation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186427" y="170481"/>
            <a:ext cx="8208000" cy="369332"/>
          </a:xfrm>
          <a:prstGeom prst="rect">
            <a:avLst/>
          </a:prstGeom>
        </p:spPr>
        <p:txBody>
          <a:bodyPr/>
          <a:lstStyle>
            <a:lvl1pPr marL="0" indent="0" algn="l" defTabSz="504000" rtl="0" eaLnBrk="1" fontAlgn="base" hangingPunct="1">
              <a:spcBef>
                <a:spcPct val="0"/>
              </a:spcBef>
              <a:spcAft>
                <a:spcPct val="0"/>
              </a:spcAft>
              <a:defRPr sz="2400" b="0" spc="3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>
              <a:buFontTx/>
            </a:pPr>
            <a:r>
              <a:rPr lang="en-US" altLang="de-DE" kern="0" dirty="0" smtClean="0"/>
              <a:t>to (responsible) fluxes ...</a:t>
            </a:r>
          </a:p>
        </p:txBody>
      </p:sp>
    </p:spTree>
    <p:extLst>
      <p:ext uri="{BB962C8B-B14F-4D97-AF65-F5344CB8AC3E}">
        <p14:creationId xmlns:p14="http://schemas.microsoft.com/office/powerpoint/2010/main" val="167755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Zooming</a:t>
            </a:r>
            <a:r>
              <a:rPr lang="de-DE" dirty="0" smtClean="0"/>
              <a:t> in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on RTOs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293096"/>
            <a:ext cx="4819173" cy="14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6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369332"/>
          </a:xfrm>
        </p:spPr>
        <p:txBody>
          <a:bodyPr/>
          <a:lstStyle/>
          <a:p>
            <a:r>
              <a:rPr lang="en-US" altLang="de-DE" dirty="0" smtClean="0"/>
              <a:t>From I/R mediator ...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615950" y="928688"/>
            <a:ext cx="4613275" cy="749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Demand</a:t>
            </a:r>
          </a:p>
          <a:p>
            <a:pPr algn="ctr">
              <a:defRPr/>
            </a:pPr>
            <a:r>
              <a:rPr lang="en-US" sz="1200"/>
              <a:t>Consumers (final demand)</a:t>
            </a:r>
          </a:p>
          <a:p>
            <a:pPr algn="ctr">
              <a:defRPr/>
            </a:pPr>
            <a:r>
              <a:rPr lang="en-US" sz="1200"/>
              <a:t>Producers (intermediate demand)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5435600" y="928688"/>
            <a:ext cx="2960688" cy="749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/>
              <a:t>Framework Conditions</a:t>
            </a:r>
          </a:p>
          <a:p>
            <a:pPr algn="ctr">
              <a:defRPr/>
            </a:pPr>
            <a:r>
              <a:rPr lang="en-US" sz="1200"/>
              <a:t>Financial environment; taxation and incentives; propensitiy to innovation and entrepreneurship; mobility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615950" y="2000250"/>
            <a:ext cx="1858963" cy="257175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/>
              <a:t>Industrial System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2749550" y="2855913"/>
            <a:ext cx="1377950" cy="107315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Intermediaries</a:t>
            </a:r>
          </a:p>
          <a:p>
            <a:pPr algn="ctr">
              <a:defRPr/>
            </a:pPr>
            <a:r>
              <a:rPr lang="en-US" sz="1200" dirty="0"/>
              <a:t>Research institutes; </a:t>
            </a:r>
          </a:p>
          <a:p>
            <a:pPr algn="ctr">
              <a:defRPr/>
            </a:pPr>
            <a:r>
              <a:rPr lang="en-US" sz="1200" dirty="0" smtClean="0"/>
              <a:t>Brokers</a:t>
            </a:r>
          </a:p>
          <a:p>
            <a:pPr algn="ctr">
              <a:defRPr/>
            </a:pPr>
            <a:r>
              <a:rPr lang="en-US" sz="1200" dirty="0" smtClean="0"/>
              <a:t>RTOs</a:t>
            </a:r>
            <a:endParaRPr lang="en-US" sz="1200" dirty="0"/>
          </a:p>
        </p:txBody>
      </p:sp>
      <p:sp>
        <p:nvSpPr>
          <p:cNvPr id="8" name="Abgerundetes Rechteck 7"/>
          <p:cNvSpPr/>
          <p:nvPr/>
        </p:nvSpPr>
        <p:spPr>
          <a:xfrm>
            <a:off x="615950" y="4894263"/>
            <a:ext cx="5853113" cy="749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/>
              <a:t>Infrastructure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752475" y="2392363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Large companies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752475" y="3178175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Mature SMEs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752475" y="3929063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New, technology based firms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684213" y="5160963"/>
            <a:ext cx="1377950" cy="42862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Banking, venture capital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2130425" y="5160963"/>
            <a:ext cx="1376363" cy="42862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IPR and information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3576638" y="5160963"/>
            <a:ext cx="1376362" cy="42862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Innovation and business report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4402138" y="2000250"/>
            <a:ext cx="1860550" cy="257175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/>
          <a:lstStyle/>
          <a:p>
            <a:pPr algn="ctr">
              <a:defRPr/>
            </a:pPr>
            <a:r>
              <a:rPr lang="en-US" sz="1200" b="1"/>
              <a:t>Education and Research System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4540250" y="2463800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Professional education, training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4540250" y="3214688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Higher education and research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4540250" y="3929063"/>
            <a:ext cx="1584325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Public sector research</a:t>
            </a:r>
          </a:p>
        </p:txBody>
      </p:sp>
      <p:sp>
        <p:nvSpPr>
          <p:cNvPr id="20" name="Abgerundetes Rechteck 19"/>
          <p:cNvSpPr/>
          <p:nvPr/>
        </p:nvSpPr>
        <p:spPr>
          <a:xfrm>
            <a:off x="6537325" y="2000250"/>
            <a:ext cx="1858963" cy="257175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/>
              <a:t>Political System</a:t>
            </a:r>
          </a:p>
        </p:txBody>
      </p:sp>
      <p:sp>
        <p:nvSpPr>
          <p:cNvPr id="21" name="Abgerundetes Rechteck 20"/>
          <p:cNvSpPr/>
          <p:nvPr/>
        </p:nvSpPr>
        <p:spPr>
          <a:xfrm>
            <a:off x="6675438" y="2463800"/>
            <a:ext cx="1582737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Government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6675438" y="3178175"/>
            <a:ext cx="1582737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Governance</a:t>
            </a:r>
          </a:p>
        </p:txBody>
      </p:sp>
      <p:sp>
        <p:nvSpPr>
          <p:cNvPr id="23" name="Abgerundetes Rechteck 22"/>
          <p:cNvSpPr/>
          <p:nvPr/>
        </p:nvSpPr>
        <p:spPr>
          <a:xfrm>
            <a:off x="6675438" y="3929063"/>
            <a:ext cx="1582737" cy="5365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RTD policies</a:t>
            </a:r>
          </a:p>
        </p:txBody>
      </p:sp>
      <p:sp>
        <p:nvSpPr>
          <p:cNvPr id="24" name="Abgerundetes Rechteck 23"/>
          <p:cNvSpPr/>
          <p:nvPr/>
        </p:nvSpPr>
        <p:spPr>
          <a:xfrm>
            <a:off x="5022850" y="5160963"/>
            <a:ext cx="1376363" cy="42862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/>
              <a:t>Standards and norms</a:t>
            </a:r>
          </a:p>
        </p:txBody>
      </p:sp>
      <p:cxnSp>
        <p:nvCxnSpPr>
          <p:cNvPr id="25" name="Gerade Verbindung mit Pfeil 24"/>
          <p:cNvCxnSpPr/>
          <p:nvPr/>
        </p:nvCxnSpPr>
        <p:spPr>
          <a:xfrm rot="5400000" flipH="1" flipV="1">
            <a:off x="1349376" y="1838325"/>
            <a:ext cx="322262" cy="1587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rot="5400000" flipH="1" flipV="1">
            <a:off x="4792663" y="1838325"/>
            <a:ext cx="322262" cy="1588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rot="5400000" flipH="1" flipV="1">
            <a:off x="7339807" y="1839119"/>
            <a:ext cx="32226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rot="5400000" flipH="1" flipV="1">
            <a:off x="826294" y="3063082"/>
            <a:ext cx="26828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16200000" flipH="1">
            <a:off x="1575594" y="3425032"/>
            <a:ext cx="1000125" cy="79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stCxn id="7" idx="1"/>
          </p:cNvCxnSpPr>
          <p:nvPr/>
        </p:nvCxnSpPr>
        <p:spPr>
          <a:xfrm rot="10800000" flipV="1">
            <a:off x="2474913" y="3321050"/>
            <a:ext cx="274637" cy="1905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rot="10800000">
            <a:off x="4127500" y="3340100"/>
            <a:ext cx="274638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rot="10800000" flipV="1">
            <a:off x="2474913" y="2589213"/>
            <a:ext cx="1927225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rot="10800000" flipV="1">
            <a:off x="2474913" y="4143375"/>
            <a:ext cx="1927225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rot="10800000">
            <a:off x="6262688" y="2643188"/>
            <a:ext cx="274637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rot="10800000">
            <a:off x="6262688" y="3392488"/>
            <a:ext cx="274637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>
            <a:endCxn id="6" idx="2"/>
          </p:cNvCxnSpPr>
          <p:nvPr/>
        </p:nvCxnSpPr>
        <p:spPr>
          <a:xfrm rot="5400000" flipH="1" flipV="1">
            <a:off x="1383506" y="4733132"/>
            <a:ext cx="322263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rot="5400000" flipH="1" flipV="1">
            <a:off x="5136356" y="4733132"/>
            <a:ext cx="322263" cy="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 rot="5400000" flipH="1" flipV="1">
            <a:off x="837406" y="3821907"/>
            <a:ext cx="21431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9" name="Textfeld 38"/>
          <p:cNvSpPr txBox="1">
            <a:spLocks noChangeArrowheads="1"/>
          </p:cNvSpPr>
          <p:nvPr/>
        </p:nvSpPr>
        <p:spPr bwMode="auto">
          <a:xfrm>
            <a:off x="6715125" y="5000625"/>
            <a:ext cx="2395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800" dirty="0"/>
              <a:t>E. Arnold, S. Kuhlmann, B. van der </a:t>
            </a:r>
            <a:r>
              <a:rPr lang="en-US" altLang="de-DE" sz="800" dirty="0" err="1"/>
              <a:t>Meulen</a:t>
            </a:r>
            <a:r>
              <a:rPr lang="en-US" altLang="de-DE" sz="800" dirty="0"/>
              <a:t>: „A singular Council. Evaluation of the </a:t>
            </a:r>
            <a:r>
              <a:rPr lang="en-US" altLang="de-DE" sz="800" dirty="0" smtClean="0"/>
              <a:t>Research </a:t>
            </a:r>
            <a:r>
              <a:rPr lang="en-US" altLang="de-DE" sz="800" dirty="0"/>
              <a:t>Council of Norway“ 2001, p. 13</a:t>
            </a:r>
          </a:p>
        </p:txBody>
      </p:sp>
      <p:sp>
        <p:nvSpPr>
          <p:cNvPr id="2" name="Ellipse 1"/>
          <p:cNvSpPr/>
          <p:nvPr/>
        </p:nvSpPr>
        <p:spPr bwMode="auto">
          <a:xfrm>
            <a:off x="3059832" y="3717032"/>
            <a:ext cx="716483" cy="322262"/>
          </a:xfrm>
          <a:prstGeom prst="ellipse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54000" rIns="72000" bIns="54000" rtlCol="0" anchor="ctr">
            <a:spAutoFit/>
          </a:bodyPr>
          <a:lstStyle/>
          <a:p>
            <a:pPr marL="215900" indent="-215900" algn="ctr">
              <a:spcAft>
                <a:spcPts val="563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de-DE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5335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ern mit 6 Zacken 20"/>
          <p:cNvSpPr/>
          <p:nvPr/>
        </p:nvSpPr>
        <p:spPr>
          <a:xfrm rot="393337">
            <a:off x="1290973" y="525055"/>
            <a:ext cx="5783895" cy="5926051"/>
          </a:xfrm>
          <a:prstGeom prst="star6">
            <a:avLst>
              <a:gd name="adj" fmla="val 39165"/>
              <a:gd name="hf" fmla="val 115470"/>
            </a:avLst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971600" y="5256584"/>
            <a:ext cx="2304256" cy="1844824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Infrastructure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ICT,  Internet,  databases, Co-Creation Platforms …</a:t>
            </a:r>
          </a:p>
        </p:txBody>
      </p:sp>
      <p:sp>
        <p:nvSpPr>
          <p:cNvPr id="17" name="Rechteck 16"/>
          <p:cNvSpPr/>
          <p:nvPr/>
        </p:nvSpPr>
        <p:spPr>
          <a:xfrm>
            <a:off x="323528" y="404664"/>
            <a:ext cx="2090795" cy="158417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Institutions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IPR, standards, norms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211960" y="-27384"/>
            <a:ext cx="2610214" cy="158417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Culture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Social and relational capital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Values, lifestyles, attitudes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228184" y="1196752"/>
            <a:ext cx="2520280" cy="432048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Innovation Frameworks</a:t>
            </a:r>
          </a:p>
        </p:txBody>
      </p:sp>
      <p:sp>
        <p:nvSpPr>
          <p:cNvPr id="22" name="Rechteck 21"/>
          <p:cNvSpPr/>
          <p:nvPr/>
        </p:nvSpPr>
        <p:spPr>
          <a:xfrm>
            <a:off x="6551712" y="4077072"/>
            <a:ext cx="2592288" cy="216024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Policies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Ps influencing innovation framework conditions (RTI) and demand patterns (energy, environment, mobility, health, defense, home …)</a:t>
            </a:r>
          </a:p>
        </p:txBody>
      </p:sp>
      <p:sp>
        <p:nvSpPr>
          <p:cNvPr id="4" name="Stern mit 6 Zacken 3"/>
          <p:cNvSpPr/>
          <p:nvPr/>
        </p:nvSpPr>
        <p:spPr>
          <a:xfrm rot="1764578">
            <a:off x="1664326" y="801897"/>
            <a:ext cx="5252202" cy="5447315"/>
          </a:xfrm>
          <a:prstGeom prst="star6">
            <a:avLst>
              <a:gd name="adj" fmla="val 34878"/>
              <a:gd name="hf" fmla="val 115470"/>
            </a:avLst>
          </a:prstGeom>
          <a:noFill/>
          <a:ln w="3810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115617" y="1340768"/>
            <a:ext cx="2664296" cy="237626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Education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Public and private educators on all levels</a:t>
            </a:r>
          </a:p>
        </p:txBody>
      </p:sp>
      <p:sp>
        <p:nvSpPr>
          <p:cNvPr id="19" name="Rechteck 18"/>
          <p:cNvSpPr/>
          <p:nvPr/>
        </p:nvSpPr>
        <p:spPr>
          <a:xfrm>
            <a:off x="3635896" y="4581128"/>
            <a:ext cx="3024336" cy="2276872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Financers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Banks, venture capital, philanthropists, crowds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203848" y="4509120"/>
            <a:ext cx="2088232" cy="432048"/>
          </a:xfrm>
          <a:prstGeom prst="rect">
            <a:avLst/>
          </a:prstGeom>
          <a:noFill/>
          <a:ln w="3810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Innovation Input</a:t>
            </a:r>
          </a:p>
        </p:txBody>
      </p:sp>
      <p:sp>
        <p:nvSpPr>
          <p:cNvPr id="12" name="Gleichschenkliges Dreieck 11"/>
          <p:cNvSpPr/>
          <p:nvPr/>
        </p:nvSpPr>
        <p:spPr>
          <a:xfrm>
            <a:off x="2863715" y="2060848"/>
            <a:ext cx="2860413" cy="1822804"/>
          </a:xfrm>
          <a:prstGeom prst="triangle">
            <a:avLst>
              <a:gd name="adj" fmla="val 50761"/>
            </a:avLst>
          </a:prstGeom>
          <a:ln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Innovation Supply and Demand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932040" y="1556792"/>
            <a:ext cx="2376264" cy="20882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Mediators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Clubs, associations, trade unions, cluster, NGOs, RTO</a:t>
            </a:r>
          </a:p>
          <a:p>
            <a:pPr algn="ctr"/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99592" y="3861048"/>
            <a:ext cx="2592288" cy="201622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Research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Universities, citizen scientists, RTOs  ...</a:t>
            </a:r>
          </a:p>
        </p:txBody>
      </p:sp>
      <p:sp>
        <p:nvSpPr>
          <p:cNvPr id="6" name="Rechteck 5"/>
          <p:cNvSpPr/>
          <p:nvPr/>
        </p:nvSpPr>
        <p:spPr>
          <a:xfrm>
            <a:off x="2771800" y="1340768"/>
            <a:ext cx="2664296" cy="122413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Society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Consumers, User Innovators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Social Entrepreneurs, Collaborative innovators, citizens</a:t>
            </a:r>
          </a:p>
          <a:p>
            <a:pPr algn="ctr"/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788024" y="3068960"/>
            <a:ext cx="2592288" cy="136815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Public Sector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PS actors generating and demanding innovation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Cities, hospitals, administrations </a:t>
            </a:r>
            <a:r>
              <a:rPr lang="en-US" sz="1200" b="1" dirty="0" smtClean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5" name="Rechteck 4"/>
          <p:cNvSpPr/>
          <p:nvPr/>
        </p:nvSpPr>
        <p:spPr>
          <a:xfrm>
            <a:off x="1259632" y="3284984"/>
            <a:ext cx="2448272" cy="119015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Business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Firms of all sizes and sectors generating and demanding innovation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186427" y="-27384"/>
            <a:ext cx="8208000" cy="369332"/>
          </a:xfrm>
          <a:prstGeom prst="rect">
            <a:avLst/>
          </a:prstGeom>
        </p:spPr>
        <p:txBody>
          <a:bodyPr/>
          <a:lstStyle>
            <a:lvl1pPr marL="0" indent="0" algn="l" defTabSz="504000" rtl="0" eaLnBrk="1" fontAlgn="base" hangingPunct="1">
              <a:spcBef>
                <a:spcPct val="0"/>
              </a:spcBef>
              <a:spcAft>
                <a:spcPct val="0"/>
              </a:spcAft>
              <a:defRPr sz="2400" b="0" spc="3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>
              <a:buFontTx/>
            </a:pPr>
            <a:r>
              <a:rPr lang="en-US" altLang="de-DE" kern="0" dirty="0" smtClean="0"/>
              <a:t>to (potential) boundary spanners/catalysts  </a:t>
            </a:r>
          </a:p>
        </p:txBody>
      </p:sp>
      <p:sp>
        <p:nvSpPr>
          <p:cNvPr id="2" name="Ellipse 1"/>
          <p:cNvSpPr/>
          <p:nvPr/>
        </p:nvSpPr>
        <p:spPr bwMode="auto">
          <a:xfrm>
            <a:off x="3563888" y="2852936"/>
            <a:ext cx="1460067" cy="10081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square" lIns="72000" tIns="54000" rIns="72000" bIns="54000" rtlCol="0" anchor="ctr">
            <a:noAutofit/>
          </a:bodyPr>
          <a:lstStyle/>
          <a:p>
            <a:pPr algn="ctr">
              <a:spcAft>
                <a:spcPts val="563"/>
              </a:spcAft>
              <a:buClr>
                <a:schemeClr val="tx2"/>
              </a:buClr>
            </a:pPr>
            <a:r>
              <a:rPr lang="de-DE" b="1" dirty="0" smtClean="0"/>
              <a:t>RTO</a:t>
            </a:r>
          </a:p>
        </p:txBody>
      </p:sp>
      <p:cxnSp>
        <p:nvCxnSpPr>
          <p:cNvPr id="10" name="Gerader Verbinder 9"/>
          <p:cNvCxnSpPr>
            <a:stCxn id="2" idx="7"/>
          </p:cNvCxnSpPr>
          <p:nvPr/>
        </p:nvCxnSpPr>
        <p:spPr bwMode="auto">
          <a:xfrm flipV="1">
            <a:off x="4810133" y="2852937"/>
            <a:ext cx="357837" cy="147634"/>
          </a:xfrm>
          <a:prstGeom prst="line">
            <a:avLst/>
          </a:prstGeom>
          <a:noFill/>
          <a:ln w="9525" cap="flat" cmpd="sng" algn="ctr">
            <a:solidFill>
              <a:srgbClr val="179C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/>
          <p:cNvCxnSpPr>
            <a:stCxn id="2" idx="2"/>
          </p:cNvCxnSpPr>
          <p:nvPr/>
        </p:nvCxnSpPr>
        <p:spPr bwMode="auto">
          <a:xfrm flipH="1">
            <a:off x="3131840" y="3356992"/>
            <a:ext cx="432048" cy="288032"/>
          </a:xfrm>
          <a:prstGeom prst="line">
            <a:avLst/>
          </a:prstGeom>
          <a:noFill/>
          <a:ln w="9525" cap="flat" cmpd="sng" algn="ctr">
            <a:solidFill>
              <a:srgbClr val="179C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/>
          <p:cNvCxnSpPr>
            <a:stCxn id="2" idx="6"/>
          </p:cNvCxnSpPr>
          <p:nvPr/>
        </p:nvCxnSpPr>
        <p:spPr bwMode="auto">
          <a:xfrm flipH="1">
            <a:off x="5004049" y="3356992"/>
            <a:ext cx="19906" cy="72008"/>
          </a:xfrm>
          <a:prstGeom prst="line">
            <a:avLst/>
          </a:prstGeom>
          <a:noFill/>
          <a:ln w="9525" cap="flat" cmpd="sng" algn="ctr">
            <a:solidFill>
              <a:srgbClr val="179C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/>
          <p:cNvCxnSpPr>
            <a:stCxn id="2" idx="4"/>
          </p:cNvCxnSpPr>
          <p:nvPr/>
        </p:nvCxnSpPr>
        <p:spPr bwMode="auto">
          <a:xfrm>
            <a:off x="4293922" y="3861048"/>
            <a:ext cx="2456244" cy="1080120"/>
          </a:xfrm>
          <a:prstGeom prst="line">
            <a:avLst/>
          </a:prstGeom>
          <a:noFill/>
          <a:ln w="9525" cap="flat" cmpd="sng" algn="ctr">
            <a:solidFill>
              <a:srgbClr val="179C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Gerader Verbinder 31"/>
          <p:cNvCxnSpPr>
            <a:endCxn id="2" idx="1"/>
          </p:cNvCxnSpPr>
          <p:nvPr/>
        </p:nvCxnSpPr>
        <p:spPr bwMode="auto">
          <a:xfrm>
            <a:off x="3340645" y="2708920"/>
            <a:ext cx="437065" cy="291651"/>
          </a:xfrm>
          <a:prstGeom prst="line">
            <a:avLst/>
          </a:prstGeom>
          <a:noFill/>
          <a:ln w="9525" cap="flat" cmpd="sng" algn="ctr">
            <a:solidFill>
              <a:srgbClr val="179C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r Verbinder 33"/>
          <p:cNvCxnSpPr>
            <a:stCxn id="2" idx="0"/>
          </p:cNvCxnSpPr>
          <p:nvPr/>
        </p:nvCxnSpPr>
        <p:spPr bwMode="auto">
          <a:xfrm flipV="1">
            <a:off x="4293922" y="1196752"/>
            <a:ext cx="1162081" cy="1656184"/>
          </a:xfrm>
          <a:prstGeom prst="line">
            <a:avLst/>
          </a:prstGeom>
          <a:noFill/>
          <a:ln w="9525" cap="flat" cmpd="sng" algn="ctr">
            <a:solidFill>
              <a:srgbClr val="179C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r Verbinder 35"/>
          <p:cNvCxnSpPr>
            <a:stCxn id="2" idx="4"/>
          </p:cNvCxnSpPr>
          <p:nvPr/>
        </p:nvCxnSpPr>
        <p:spPr bwMode="auto">
          <a:xfrm flipH="1">
            <a:off x="2987824" y="3861048"/>
            <a:ext cx="1306098" cy="720080"/>
          </a:xfrm>
          <a:prstGeom prst="line">
            <a:avLst/>
          </a:prstGeom>
          <a:noFill/>
          <a:ln w="9525" cap="flat" cmpd="sng" algn="ctr">
            <a:solidFill>
              <a:srgbClr val="179C7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8964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i_ppt-Vorlage2016_en">
  <a:themeElements>
    <a:clrScheme name="Benutzerdefiniert 1">
      <a:dk1>
        <a:sysClr val="windowText" lastClr="000000"/>
      </a:dk1>
      <a:lt1>
        <a:srgbClr val="FFFFFF"/>
      </a:lt1>
      <a:dk2>
        <a:srgbClr val="007A87"/>
      </a:dk2>
      <a:lt2>
        <a:srgbClr val="A8AFAF"/>
      </a:lt2>
      <a:accent1>
        <a:srgbClr val="EB6A0A"/>
      </a:accent1>
      <a:accent2>
        <a:srgbClr val="B1C800"/>
      </a:accent2>
      <a:accent3>
        <a:srgbClr val="25BAE2"/>
      </a:accent3>
      <a:accent4>
        <a:srgbClr val="179C7D"/>
      </a:accent4>
      <a:accent5>
        <a:srgbClr val="D4E6F4"/>
      </a:accent5>
      <a:accent6>
        <a:srgbClr val="E1E3E3"/>
      </a:accent6>
      <a:hlink>
        <a:srgbClr val="007A87"/>
      </a:hlink>
      <a:folHlink>
        <a:srgbClr val="A8AFAF"/>
      </a:folHlink>
    </a:clrScheme>
    <a:fontScheme name="Benutzerdefiniert 1">
      <a:majorFont>
        <a:latin typeface="Frutiger LT Com 55 Roman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2"/>
          </a:solidFill>
          <a:miter lim="800000"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72000" tIns="54000" rIns="72000" bIns="54000" rtlCol="0" anchor="ctr">
        <a:spAutoFit/>
      </a:bodyPr>
      <a:lstStyle>
        <a:defPPr marL="215900" indent="-215900">
          <a:spcAft>
            <a:spcPts val="563"/>
          </a:spcAft>
          <a:buClr>
            <a:schemeClr val="tx2"/>
          </a:buClr>
          <a:buFont typeface="Wingdings" pitchFamily="2" charset="2"/>
          <a:buChar char="§"/>
          <a:defRPr sz="1400" b="1" dirty="0" smtClean="0"/>
        </a:defPPr>
      </a:lstStyle>
    </a:spDef>
    <a:lnDef>
      <a:spPr bwMode="auto">
        <a:noFill/>
        <a:ln w="9525" cap="flat" cmpd="sng" algn="ctr">
          <a:solidFill>
            <a:srgbClr val="179C7D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si_ppt-Vorlage2016_en">
  <a:themeElements>
    <a:clrScheme name="Benutzerdefiniert 1">
      <a:dk1>
        <a:sysClr val="windowText" lastClr="000000"/>
      </a:dk1>
      <a:lt1>
        <a:srgbClr val="FFFFFF"/>
      </a:lt1>
      <a:dk2>
        <a:srgbClr val="007A87"/>
      </a:dk2>
      <a:lt2>
        <a:srgbClr val="A8AFAF"/>
      </a:lt2>
      <a:accent1>
        <a:srgbClr val="EB6A0A"/>
      </a:accent1>
      <a:accent2>
        <a:srgbClr val="B1C800"/>
      </a:accent2>
      <a:accent3>
        <a:srgbClr val="25BAE2"/>
      </a:accent3>
      <a:accent4>
        <a:srgbClr val="179C7D"/>
      </a:accent4>
      <a:accent5>
        <a:srgbClr val="D4E6F4"/>
      </a:accent5>
      <a:accent6>
        <a:srgbClr val="E1E3E3"/>
      </a:accent6>
      <a:hlink>
        <a:srgbClr val="007A87"/>
      </a:hlink>
      <a:folHlink>
        <a:srgbClr val="A8AFAF"/>
      </a:folHlink>
    </a:clrScheme>
    <a:fontScheme name="Benutzerdefiniert 1">
      <a:majorFont>
        <a:latin typeface="Frutiger LT Com 55 Roman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algn="ctr">
          <a:solidFill>
            <a:schemeClr val="tx2"/>
          </a:solidFill>
          <a:miter lim="800000"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72000" tIns="54000" rIns="72000" bIns="54000" rtlCol="0" anchor="ctr">
        <a:spAutoFit/>
      </a:bodyPr>
      <a:lstStyle>
        <a:defPPr marL="215900" indent="-215900">
          <a:spcAft>
            <a:spcPts val="563"/>
          </a:spcAft>
          <a:buClr>
            <a:schemeClr val="tx2"/>
          </a:buClr>
          <a:buFont typeface="Wingdings" pitchFamily="2" charset="2"/>
          <a:buChar char="§"/>
          <a:defRPr sz="1400" b="1" dirty="0" smtClean="0"/>
        </a:defPPr>
      </a:lstStyle>
    </a:spDef>
    <a:lnDef>
      <a:spPr bwMode="auto">
        <a:noFill/>
        <a:ln w="9525" cap="flat" cmpd="sng" algn="ctr">
          <a:solidFill>
            <a:srgbClr val="179C7D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rey_title_ihs-1">
  <a:themeElements>
    <a:clrScheme name="IHS CI">
      <a:dk1>
        <a:srgbClr val="000000"/>
      </a:dk1>
      <a:lt1>
        <a:srgbClr val="FFFFFF"/>
      </a:lt1>
      <a:dk2>
        <a:srgbClr val="9B2341"/>
      </a:dk2>
      <a:lt2>
        <a:srgbClr val="FFFFFF"/>
      </a:lt2>
      <a:accent1>
        <a:srgbClr val="9B2341"/>
      </a:accent1>
      <a:accent2>
        <a:srgbClr val="6DA4A7"/>
      </a:accent2>
      <a:accent3>
        <a:srgbClr val="025468"/>
      </a:accent3>
      <a:accent4>
        <a:srgbClr val="E99288"/>
      </a:accent4>
      <a:accent5>
        <a:srgbClr val="4C1101"/>
      </a:accent5>
      <a:accent6>
        <a:srgbClr val="6C8486"/>
      </a:accent6>
      <a:hlink>
        <a:srgbClr val="9B2341"/>
      </a:hlink>
      <a:folHlink>
        <a:srgbClr val="E9928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solidFill>
            <a:schemeClr val="tx2"/>
          </a:solidFill>
        </a:ln>
      </a:spPr>
      <a:bodyPr wrap="square" rtlCol="0">
        <a:spAutoFit/>
      </a:bodyPr>
      <a:lstStyle>
        <a:defPPr>
          <a:defRPr sz="17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Larissa">
  <a:themeElements>
    <a:clrScheme name="Fraunhofer Farbpalette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25BAE2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isi_ppt-Vorlage2016_en</Template>
  <TotalTime>0</TotalTime>
  <Words>1281</Words>
  <Application>Microsoft Office PowerPoint</Application>
  <PresentationFormat>Bildschirmpräsentation (4:3)</PresentationFormat>
  <Paragraphs>254</Paragraphs>
  <Slides>18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18</vt:i4>
      </vt:variant>
    </vt:vector>
  </HeadingPairs>
  <TitlesOfParts>
    <vt:vector size="29" baseType="lpstr">
      <vt:lpstr>Arial Unicode MS</vt:lpstr>
      <vt:lpstr>Arial</vt:lpstr>
      <vt:lpstr>Calibri</vt:lpstr>
      <vt:lpstr>Frutiger 45 Light</vt:lpstr>
      <vt:lpstr>Frutiger LT Com 45 Light</vt:lpstr>
      <vt:lpstr>Frutiger LT Com 55 Roman</vt:lpstr>
      <vt:lpstr>Times New Roman</vt:lpstr>
      <vt:lpstr>Wingdings</vt:lpstr>
      <vt:lpstr>isi_ppt-Vorlage2016_en</vt:lpstr>
      <vt:lpstr>1_isi_ppt-Vorlage2016_en</vt:lpstr>
      <vt:lpstr>grey_title_ihs-1</vt:lpstr>
      <vt:lpstr>RTO_s as emerging nodes of quadruple helix innovation systems? Lessons from investigating DEEP institutionalisation of responsibility oriented practices @ Fraunhofer</vt:lpstr>
      <vt:lpstr>Overview</vt:lpstr>
      <vt:lpstr>Rationale of linking RRI and Innovation Systems</vt:lpstr>
      <vt:lpstr>Moving from boxes ...</vt:lpstr>
      <vt:lpstr>PowerPoint-Präsentation</vt:lpstr>
      <vt:lpstr>PowerPoint-Präsentation</vt:lpstr>
      <vt:lpstr>Zooming in</vt:lpstr>
      <vt:lpstr>From I/R mediator ...</vt:lpstr>
      <vt:lpstr>PowerPoint-Präsentation</vt:lpstr>
      <vt:lpstr>What does it mean for RTOs in practice?</vt:lpstr>
      <vt:lpstr>Deep Institutionalisation @ Fraunhofer Conceptual Starting Point</vt:lpstr>
      <vt:lpstr>Investigation</vt:lpstr>
      <vt:lpstr>Results I/IV Fraunhofer and the six grand narratives of rri</vt:lpstr>
      <vt:lpstr>Results II/IV</vt:lpstr>
      <vt:lpstr>Results III/IV „Its the culture, stupid!“        </vt:lpstr>
      <vt:lpstr>Results IV/IV: Three challenging key enablers</vt:lpstr>
      <vt:lpstr>Conclusions</vt:lpstr>
      <vt:lpstr>Thank You!</vt:lpstr>
    </vt:vector>
  </TitlesOfParts>
  <Company>Fraunhofer ISI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mit logo / durch Klicken hinzufügen</dc:title>
  <dc:creator>BT</dc:creator>
  <cp:lastModifiedBy>Warnke, Philine</cp:lastModifiedBy>
  <cp:revision>340</cp:revision>
  <cp:lastPrinted>2011-04-27T07:57:31Z</cp:lastPrinted>
  <dcterms:created xsi:type="dcterms:W3CDTF">2017-05-03T11:18:49Z</dcterms:created>
  <dcterms:modified xsi:type="dcterms:W3CDTF">2018-06-08T07:10:23Z</dcterms:modified>
</cp:coreProperties>
</file>

<file path=userCustomization/customUI.xml><?xml version="1.0" encoding="utf-8"?>
<mso:customUI xmlns:doc="http://schemas.microsoft.com/office/2006/01/customui/currentDocument" xmlns:mso="http://schemas.microsoft.com/office/2006/01/customui">
  <mso:ribbon>
    <mso:qat>
      <mso:documentControls>
        <mso:separator idQ="doc:sep1" visible="true"/>
        <mso:control idQ="mso:SlideLayoutGallery" visible="true"/>
      </mso:documentControls>
    </mso:qat>
  </mso:ribbon>
</mso:customUI>
</file>